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Inter SemiBold"/>
      <p:regular r:id="rId24"/>
      <p:bold r:id="rId25"/>
      <p:italic r:id="rId26"/>
      <p:boldItalic r:id="rId27"/>
    </p:embeddedFont>
    <p:embeddedFont>
      <p:font typeface="Inter Light"/>
      <p:regular r:id="rId28"/>
      <p:bold r:id="rId29"/>
      <p:italic r:id="rId30"/>
      <p:boldItalic r:id="rId31"/>
    </p:embeddedFont>
    <p:embeddedFont>
      <p:font typeface="Roboto"/>
      <p:regular r:id="rId32"/>
      <p:bold r:id="rId33"/>
      <p:italic r:id="rId34"/>
      <p:boldItalic r:id="rId35"/>
    </p:embeddedFont>
    <p:embeddedFont>
      <p:font typeface="Inter"/>
      <p:regular r:id="rId36"/>
      <p:bold r:id="rId37"/>
      <p:italic r:id="rId38"/>
      <p:boldItalic r:id="rId39"/>
    </p:embeddedFont>
    <p:embeddedFont>
      <p:font typeface="Inter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terExtraBold-bold.fntdata"/><Relationship Id="rId20" Type="http://schemas.openxmlformats.org/officeDocument/2006/relationships/slide" Target="slides/slide16.xml"/><Relationship Id="rId41" Type="http://schemas.openxmlformats.org/officeDocument/2006/relationships/font" Target="fonts/InterExtraBold-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InterSemiBold-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InterSemiBold-italic.fntdata"/><Relationship Id="rId25" Type="http://schemas.openxmlformats.org/officeDocument/2006/relationships/font" Target="fonts/InterSemiBold-bold.fntdata"/><Relationship Id="rId28" Type="http://schemas.openxmlformats.org/officeDocument/2006/relationships/font" Target="fonts/InterLight-regular.fntdata"/><Relationship Id="rId27" Type="http://schemas.openxmlformats.org/officeDocument/2006/relationships/font" Target="fonts/InterSemiBol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ter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Light-boldItalic.fntdata"/><Relationship Id="rId30" Type="http://schemas.openxmlformats.org/officeDocument/2006/relationships/font" Target="fonts/InterLight-italic.fntdata"/><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Inter-bold.fntdata"/><Relationship Id="rId14" Type="http://schemas.openxmlformats.org/officeDocument/2006/relationships/slide" Target="slides/slide10.xml"/><Relationship Id="rId36" Type="http://schemas.openxmlformats.org/officeDocument/2006/relationships/font" Target="fonts/Inter-regular.fntdata"/><Relationship Id="rId17" Type="http://schemas.openxmlformats.org/officeDocument/2006/relationships/slide" Target="slides/slide13.xml"/><Relationship Id="rId39" Type="http://schemas.openxmlformats.org/officeDocument/2006/relationships/font" Target="fonts/Inter-boldItalic.fntdata"/><Relationship Id="rId16" Type="http://schemas.openxmlformats.org/officeDocument/2006/relationships/slide" Target="slides/slide12.xml"/><Relationship Id="rId38" Type="http://schemas.openxmlformats.org/officeDocument/2006/relationships/font" Target="fonts/Inter-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719e4bc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719e4bc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d0771e95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2d0771e95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2d997bba8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2d997bba8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2cc65293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2cc65293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36B4"/>
              </a:buClr>
              <a:buSzPts val="1100"/>
              <a:buFont typeface="Arial"/>
              <a:buNone/>
            </a:pPr>
            <a:r>
              <a:rPr lang="en" sz="1200">
                <a:solidFill>
                  <a:schemeClr val="dk1"/>
                </a:solidFill>
                <a:latin typeface="Inter"/>
                <a:ea typeface="Inter"/>
                <a:cs typeface="Inter"/>
                <a:sym typeface="Inter"/>
              </a:rPr>
              <a:t>This year, we designed our robot around the motors and connection systems. We wanted two motors at the front as previously we did not use a rear motor. The passive and active attachment systems can also be combined to make a strong and reliable attacher.ear, we designed our robot around the motors and connection systems. We wanted two motors at the front as previously we did not use a rear motor. The passive and active attachment systems can also be combined to make a strong and reliable attacher.</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2dc2ef849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2dc2ef849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Darragh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2dc2ef849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2dc2ef849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2dc2ef849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2dc2ef849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dc2ef849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dc2ef849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dc2ef849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dc2ef849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2dc2ef849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2dc2ef849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2d997bba8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2d997bba8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28e764226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28e764226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27c239087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27c239087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27c239087c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27c239087c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28e76422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28e76422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b64b4405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2b64b4405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Using the Pybricks firmware, we have far more options in terms of advanced features. One of these is the ability to use a Powered Up remote control to drive the robot. It also allows us to measure how far the robot has driven or turned. We combined these features using Python code, allowing us to drive the robot, sending distances and turn angles back to the computer, which can then be input into the code. Usually, this is very accurate and dramatically increases our efficiency.</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2b65c8a6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2b65c8a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2d997bba8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2d997bba8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2dc2ef849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2dc2ef849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drive.google.com/file/d/1TQ8fPIcFNqUW9e2SEtiXN4RESzvc1PmA/view"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jpg"/><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11.png"/><Relationship Id="rId5"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420875" y="1705496"/>
            <a:ext cx="43248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Robot:</a:t>
            </a:r>
            <a:endParaRPr/>
          </a:p>
          <a:p>
            <a:pPr indent="0" lvl="0" marL="0" rtl="0" algn="l">
              <a:spcBef>
                <a:spcPts val="0"/>
              </a:spcBef>
              <a:spcAft>
                <a:spcPts val="0"/>
              </a:spcAft>
              <a:buNone/>
            </a:pPr>
            <a:r>
              <a:rPr lang="en"/>
              <a:t>Enrique</a:t>
            </a:r>
            <a:endParaRPr/>
          </a:p>
        </p:txBody>
      </p:sp>
      <p:sp>
        <p:nvSpPr>
          <p:cNvPr id="340" name="Google Shape;340;p41"/>
          <p:cNvSpPr txBox="1"/>
          <p:nvPr>
            <p:ph idx="2" type="title"/>
          </p:nvPr>
        </p:nvSpPr>
        <p:spPr>
          <a:xfrm>
            <a:off x="420875" y="3318679"/>
            <a:ext cx="40365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Lego League Submerged</a:t>
            </a:r>
            <a:endParaRPr/>
          </a:p>
          <a:p>
            <a:pPr indent="0" lvl="0" marL="0" rtl="0" algn="l">
              <a:spcBef>
                <a:spcPts val="0"/>
              </a:spcBef>
              <a:spcAft>
                <a:spcPts val="0"/>
              </a:spcAft>
              <a:buNone/>
            </a:pPr>
            <a:r>
              <a:rPr lang="en"/>
              <a:t>2025</a:t>
            </a:r>
            <a:endParaRPr/>
          </a:p>
        </p:txBody>
      </p:sp>
      <p:sp>
        <p:nvSpPr>
          <p:cNvPr id="341" name="Google Shape;341;p41"/>
          <p:cNvSpPr/>
          <p:nvPr/>
        </p:nvSpPr>
        <p:spPr>
          <a:xfrm>
            <a:off x="560525" y="1083400"/>
            <a:ext cx="30303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Blarney Brickbusters Present</a:t>
            </a:r>
            <a:endParaRPr>
              <a:solidFill>
                <a:schemeClr val="lt1"/>
              </a:solidFill>
              <a:latin typeface="Inter ExtraBold"/>
              <a:ea typeface="Inter ExtraBold"/>
              <a:cs typeface="Inter ExtraBold"/>
              <a:sym typeface="Inter ExtraBold"/>
            </a:endParaRPr>
          </a:p>
        </p:txBody>
      </p:sp>
      <p:sp>
        <p:nvSpPr>
          <p:cNvPr id="342" name="Google Shape;342;p41"/>
          <p:cNvSpPr txBox="1"/>
          <p:nvPr/>
        </p:nvSpPr>
        <p:spPr>
          <a:xfrm>
            <a:off x="6559250" y="2454850"/>
            <a:ext cx="261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43" name="Google Shape;343;p41"/>
          <p:cNvSpPr/>
          <p:nvPr/>
        </p:nvSpPr>
        <p:spPr>
          <a:xfrm>
            <a:off x="481575" y="4467800"/>
            <a:ext cx="2273100" cy="57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344" name="Google Shape;344;p41"/>
          <p:cNvPicPr preferRelativeResize="0"/>
          <p:nvPr/>
        </p:nvPicPr>
        <p:blipFill rotWithShape="1">
          <a:blip r:embed="rId3">
            <a:alphaModFix/>
          </a:blip>
          <a:srcRect b="0" l="0" r="0" t="0"/>
          <a:stretch/>
        </p:blipFill>
        <p:spPr>
          <a:xfrm>
            <a:off x="4595250" y="409350"/>
            <a:ext cx="4324801" cy="4324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50"/>
          <p:cNvSpPr txBox="1"/>
          <p:nvPr>
            <p:ph type="title"/>
          </p:nvPr>
        </p:nvSpPr>
        <p:spPr>
          <a:xfrm>
            <a:off x="452575" y="5071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Robot</a:t>
            </a:r>
            <a:endParaRPr/>
          </a:p>
        </p:txBody>
      </p:sp>
      <p:sp>
        <p:nvSpPr>
          <p:cNvPr id="493" name="Google Shape;493;p50"/>
          <p:cNvSpPr txBox="1"/>
          <p:nvPr>
            <p:ph idx="1" type="body"/>
          </p:nvPr>
        </p:nvSpPr>
        <p:spPr>
          <a:xfrm>
            <a:off x="452575" y="1418000"/>
            <a:ext cx="4047900" cy="321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rPr lang="en" sz="1300"/>
              <a:t>Design Constraints, developed over the last 4 years:</a:t>
            </a:r>
            <a:endParaRPr sz="1300"/>
          </a:p>
          <a:p>
            <a:pPr indent="-311150" lvl="0" marL="457200" rtl="0" algn="l">
              <a:spcBef>
                <a:spcPts val="0"/>
              </a:spcBef>
              <a:spcAft>
                <a:spcPts val="0"/>
              </a:spcAft>
              <a:buSzPts val="1300"/>
              <a:buChar char="●"/>
            </a:pPr>
            <a:r>
              <a:rPr lang="en" sz="1300"/>
              <a:t>Dual front motors</a:t>
            </a:r>
            <a:endParaRPr sz="1300"/>
          </a:p>
          <a:p>
            <a:pPr indent="-311150" lvl="0" marL="457200" rtl="0" algn="l">
              <a:spcBef>
                <a:spcPts val="0"/>
              </a:spcBef>
              <a:spcAft>
                <a:spcPts val="0"/>
              </a:spcAft>
              <a:buSzPts val="1300"/>
              <a:buChar char="●"/>
            </a:pPr>
            <a:r>
              <a:rPr lang="en" sz="1300"/>
              <a:t>Wheels / Ball wheel far from centre</a:t>
            </a:r>
            <a:endParaRPr sz="1300"/>
          </a:p>
          <a:p>
            <a:pPr indent="-311150" lvl="0" marL="457200" rtl="0" algn="l">
              <a:spcBef>
                <a:spcPts val="0"/>
              </a:spcBef>
              <a:spcAft>
                <a:spcPts val="0"/>
              </a:spcAft>
              <a:buSzPts val="1300"/>
              <a:buChar char="●"/>
            </a:pPr>
            <a:r>
              <a:rPr lang="en" sz="1300"/>
              <a:t>Hub at back and facing upwards</a:t>
            </a:r>
            <a:endParaRPr sz="1300"/>
          </a:p>
          <a:p>
            <a:pPr indent="-311150" lvl="0" marL="457200" rtl="0" algn="l">
              <a:spcBef>
                <a:spcPts val="0"/>
              </a:spcBef>
              <a:spcAft>
                <a:spcPts val="0"/>
              </a:spcAft>
              <a:buSzPts val="1300"/>
              <a:buChar char="●"/>
            </a:pPr>
            <a:r>
              <a:rPr lang="en" sz="1300"/>
              <a:t>As much weight near wheels as possible</a:t>
            </a:r>
            <a:endParaRPr sz="1300"/>
          </a:p>
          <a:p>
            <a:pPr indent="-311150" lvl="0" marL="457200" rtl="0" algn="l">
              <a:spcBef>
                <a:spcPts val="0"/>
              </a:spcBef>
              <a:spcAft>
                <a:spcPts val="0"/>
              </a:spcAft>
              <a:buSzPts val="1300"/>
              <a:buChar char="●"/>
            </a:pPr>
            <a:r>
              <a:rPr lang="en" sz="1300"/>
              <a:t>Squared off flat sides for easy setup</a:t>
            </a:r>
            <a:endParaRPr sz="1300"/>
          </a:p>
          <a:p>
            <a:pPr indent="-311150" lvl="0" marL="457200" rtl="0" algn="l">
              <a:spcBef>
                <a:spcPts val="0"/>
              </a:spcBef>
              <a:spcAft>
                <a:spcPts val="0"/>
              </a:spcAft>
              <a:buSzPts val="1300"/>
              <a:buChar char="●"/>
            </a:pPr>
            <a:r>
              <a:rPr lang="en" sz="1300"/>
              <a:t>Passive / active connection system</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Optional:</a:t>
            </a:r>
            <a:endParaRPr sz="1300"/>
          </a:p>
          <a:p>
            <a:pPr indent="-311150" lvl="0" marL="457200" rtl="0" algn="l">
              <a:spcBef>
                <a:spcPts val="0"/>
              </a:spcBef>
              <a:spcAft>
                <a:spcPts val="0"/>
              </a:spcAft>
              <a:buSzPts val="1300"/>
              <a:buChar char="●"/>
            </a:pPr>
            <a:r>
              <a:rPr lang="en" sz="1300"/>
              <a:t>Colour sensor to detect attachment</a:t>
            </a:r>
            <a:endParaRPr sz="1300"/>
          </a:p>
          <a:p>
            <a:pPr indent="-311150" lvl="0" marL="457200" rtl="0" algn="l">
              <a:spcBef>
                <a:spcPts val="0"/>
              </a:spcBef>
              <a:spcAft>
                <a:spcPts val="0"/>
              </a:spcAft>
              <a:buSzPts val="1300"/>
              <a:buChar char="●"/>
            </a:pPr>
            <a:r>
              <a:rPr lang="en" sz="1300"/>
              <a:t>Drop-on attachments</a:t>
            </a:r>
            <a:endParaRPr sz="1300"/>
          </a:p>
          <a:p>
            <a:pPr indent="-311150" lvl="0" marL="457200" rtl="0" algn="l">
              <a:spcBef>
                <a:spcPts val="0"/>
              </a:spcBef>
              <a:spcAft>
                <a:spcPts val="0"/>
              </a:spcAft>
              <a:buSzPts val="1300"/>
              <a:buChar char="●"/>
            </a:pPr>
            <a:r>
              <a:rPr lang="en" sz="1300"/>
              <a:t>Slipless active motor attachment - not implemented as we could not figure out how to</a:t>
            </a:r>
            <a:endParaRPr sz="1300"/>
          </a:p>
        </p:txBody>
      </p:sp>
      <p:sp>
        <p:nvSpPr>
          <p:cNvPr id="494" name="Google Shape;494;p50"/>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95" name="Google Shape;495;p50"/>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496" name="Google Shape;496;p50"/>
          <p:cNvPicPr preferRelativeResize="0"/>
          <p:nvPr/>
        </p:nvPicPr>
        <p:blipFill>
          <a:blip r:embed="rId3">
            <a:alphaModFix/>
          </a:blip>
          <a:stretch>
            <a:fillRect/>
          </a:stretch>
        </p:blipFill>
        <p:spPr>
          <a:xfrm>
            <a:off x="4814329" y="547777"/>
            <a:ext cx="4047899" cy="40479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1"/>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02" name="Google Shape;502;p51"/>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503" name="Google Shape;503;p51" title="Enrique Speed.mp4">
            <a:hlinkClick r:id="rId3"/>
          </p:cNvPr>
          <p:cNvPicPr preferRelativeResize="0"/>
          <p:nvPr/>
        </p:nvPicPr>
        <p:blipFill>
          <a:blip r:embed="rId4">
            <a:alphaModFix/>
          </a:blip>
          <a:stretch>
            <a:fillRect/>
          </a:stretch>
        </p:blipFill>
        <p:spPr>
          <a:xfrm>
            <a:off x="-23447" y="-874825"/>
            <a:ext cx="9190876" cy="689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 name="Shape 507"/>
        <p:cNvGrpSpPr/>
        <p:nvPr/>
      </p:nvGrpSpPr>
      <p:grpSpPr>
        <a:xfrm>
          <a:off x="0" y="0"/>
          <a:ext cx="0" cy="0"/>
          <a:chOff x="0" y="0"/>
          <a:chExt cx="0" cy="0"/>
        </a:xfrm>
      </p:grpSpPr>
      <p:sp>
        <p:nvSpPr>
          <p:cNvPr id="508" name="Google Shape;508;p52"/>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509" name="Google Shape;509;p52"/>
          <p:cNvPicPr preferRelativeResize="0"/>
          <p:nvPr>
            <p:ph idx="2" type="pic"/>
          </p:nvPr>
        </p:nvPicPr>
        <p:blipFill rotWithShape="1">
          <a:blip r:embed="rId3">
            <a:alphaModFix/>
          </a:blip>
          <a:srcRect b="0" l="3313" r="-2215" t="0"/>
          <a:stretch/>
        </p:blipFill>
        <p:spPr>
          <a:xfrm>
            <a:off x="6401800" y="626975"/>
            <a:ext cx="2047200" cy="2070000"/>
          </a:xfrm>
          <a:prstGeom prst="roundRect">
            <a:avLst>
              <a:gd fmla="val 16667" name="adj"/>
            </a:avLst>
          </a:prstGeom>
        </p:spPr>
      </p:pic>
      <p:pic>
        <p:nvPicPr>
          <p:cNvPr id="510" name="Google Shape;510;p52"/>
          <p:cNvPicPr preferRelativeResize="0"/>
          <p:nvPr>
            <p:ph idx="3" type="pic"/>
          </p:nvPr>
        </p:nvPicPr>
        <p:blipFill rotWithShape="1">
          <a:blip r:embed="rId4">
            <a:alphaModFix/>
          </a:blip>
          <a:srcRect b="0" l="3314" r="3305" t="0"/>
          <a:stretch/>
        </p:blipFill>
        <p:spPr>
          <a:xfrm>
            <a:off x="4210025" y="626975"/>
            <a:ext cx="1932900" cy="2070000"/>
          </a:xfrm>
          <a:prstGeom prst="roundRect">
            <a:avLst>
              <a:gd fmla="val 16667" name="adj"/>
            </a:avLst>
          </a:prstGeom>
        </p:spPr>
      </p:pic>
      <p:sp>
        <p:nvSpPr>
          <p:cNvPr id="511" name="Google Shape;511;p52"/>
          <p:cNvSpPr txBox="1"/>
          <p:nvPr>
            <p:ph type="title"/>
          </p:nvPr>
        </p:nvSpPr>
        <p:spPr>
          <a:xfrm>
            <a:off x="450850" y="596800"/>
            <a:ext cx="3759300" cy="1202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Connectors</a:t>
            </a:r>
            <a:endParaRPr>
              <a:solidFill>
                <a:schemeClr val="dk2"/>
              </a:solidFill>
            </a:endParaRPr>
          </a:p>
        </p:txBody>
      </p:sp>
      <p:sp>
        <p:nvSpPr>
          <p:cNvPr id="512" name="Google Shape;512;p52"/>
          <p:cNvSpPr txBox="1"/>
          <p:nvPr>
            <p:ph idx="1" type="subTitle"/>
          </p:nvPr>
        </p:nvSpPr>
        <p:spPr>
          <a:xfrm>
            <a:off x="4210025" y="2802675"/>
            <a:ext cx="20472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rPr>
              <a:t>Passive Connector</a:t>
            </a:r>
            <a:endParaRPr>
              <a:solidFill>
                <a:schemeClr val="dk2"/>
              </a:solidFill>
            </a:endParaRPr>
          </a:p>
          <a:p>
            <a:pPr indent="0" lvl="0" marL="0" rtl="0" algn="l">
              <a:spcBef>
                <a:spcPts val="0"/>
              </a:spcBef>
              <a:spcAft>
                <a:spcPts val="0"/>
              </a:spcAft>
              <a:buClr>
                <a:schemeClr val="dk1"/>
              </a:buClr>
              <a:buSzPts val="1100"/>
              <a:buFont typeface="Arial"/>
              <a:buNone/>
            </a:pPr>
            <a:r>
              <a:t/>
            </a:r>
            <a:endParaRPr/>
          </a:p>
        </p:txBody>
      </p:sp>
      <p:sp>
        <p:nvSpPr>
          <p:cNvPr id="513" name="Google Shape;513;p52"/>
          <p:cNvSpPr txBox="1"/>
          <p:nvPr>
            <p:ph idx="4" type="body"/>
          </p:nvPr>
        </p:nvSpPr>
        <p:spPr>
          <a:xfrm>
            <a:off x="4210025" y="3201575"/>
            <a:ext cx="1932900" cy="130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sz="1300">
                <a:solidFill>
                  <a:schemeClr val="dk2"/>
                </a:solidFill>
              </a:rPr>
              <a:t>Our passive connector is used for attachments that don't require a motor on both the front and back of the robot</a:t>
            </a:r>
            <a:endParaRPr sz="1300"/>
          </a:p>
        </p:txBody>
      </p:sp>
      <p:sp>
        <p:nvSpPr>
          <p:cNvPr id="514" name="Google Shape;514;p52"/>
          <p:cNvSpPr txBox="1"/>
          <p:nvPr>
            <p:ph idx="5" type="subTitle"/>
          </p:nvPr>
        </p:nvSpPr>
        <p:spPr>
          <a:xfrm>
            <a:off x="6458950" y="2802675"/>
            <a:ext cx="19068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rPr>
              <a:t>Active Connector</a:t>
            </a:r>
            <a:endParaRPr>
              <a:solidFill>
                <a:schemeClr val="dk2"/>
              </a:solidFill>
            </a:endParaRPr>
          </a:p>
        </p:txBody>
      </p:sp>
      <p:sp>
        <p:nvSpPr>
          <p:cNvPr id="515" name="Google Shape;515;p52"/>
          <p:cNvSpPr txBox="1"/>
          <p:nvPr>
            <p:ph idx="6" type="body"/>
          </p:nvPr>
        </p:nvSpPr>
        <p:spPr>
          <a:xfrm>
            <a:off x="6458950" y="3201550"/>
            <a:ext cx="2123100" cy="1553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sz="1300">
                <a:solidFill>
                  <a:schemeClr val="dk2"/>
                </a:solidFill>
              </a:rPr>
              <a:t>Motor-powered attachments use this for a fast, drop on connector. Last year we had issues with gears slipping, so this new gearbox design helps combat this.</a:t>
            </a:r>
            <a:endParaRPr sz="1300"/>
          </a:p>
        </p:txBody>
      </p:sp>
      <p:sp>
        <p:nvSpPr>
          <p:cNvPr id="516" name="Google Shape;516;p52"/>
          <p:cNvSpPr txBox="1"/>
          <p:nvPr>
            <p:ph idx="7" type="body"/>
          </p:nvPr>
        </p:nvSpPr>
        <p:spPr>
          <a:xfrm>
            <a:off x="450850" y="3282850"/>
            <a:ext cx="3048000" cy="15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
        <p:nvSpPr>
          <p:cNvPr id="517" name="Google Shape;517;p5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518" name="Google Shape;518;p52"/>
          <p:cNvPicPr preferRelativeResize="0"/>
          <p:nvPr/>
        </p:nvPicPr>
        <p:blipFill>
          <a:blip r:embed="rId5">
            <a:alphaModFix/>
          </a:blip>
          <a:stretch>
            <a:fillRect/>
          </a:stretch>
        </p:blipFill>
        <p:spPr>
          <a:xfrm>
            <a:off x="420863" y="1240575"/>
            <a:ext cx="3595374" cy="3595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4" name="Google Shape;524;p53"/>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1 - Banana Boat</a:t>
            </a:r>
            <a:endParaRPr/>
          </a:p>
        </p:txBody>
      </p:sp>
      <p:pic>
        <p:nvPicPr>
          <p:cNvPr id="525" name="Google Shape;525;p53"/>
          <p:cNvPicPr preferRelativeResize="0"/>
          <p:nvPr>
            <p:ph idx="2" type="pic"/>
          </p:nvPr>
        </p:nvPicPr>
        <p:blipFill rotWithShape="1">
          <a:blip r:embed="rId3">
            <a:alphaModFix/>
          </a:blip>
          <a:srcRect b="0" l="1770" r="-1770" t="0"/>
          <a:stretch/>
        </p:blipFill>
        <p:spPr>
          <a:xfrm>
            <a:off x="4286250" y="196800"/>
            <a:ext cx="4750200" cy="4749900"/>
          </a:xfrm>
          <a:prstGeom prst="roundRect">
            <a:avLst>
              <a:gd fmla="val 16667" name="adj"/>
            </a:avLst>
          </a:prstGeom>
        </p:spPr>
      </p:pic>
      <p:sp>
        <p:nvSpPr>
          <p:cNvPr id="526" name="Google Shape;526;p53"/>
          <p:cNvSpPr txBox="1"/>
          <p:nvPr>
            <p:ph idx="1" type="body"/>
          </p:nvPr>
        </p:nvSpPr>
        <p:spPr>
          <a:xfrm>
            <a:off x="420875" y="1966900"/>
            <a:ext cx="3717900" cy="208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Uses a trigger </a:t>
            </a:r>
            <a:r>
              <a:rPr lang="en" sz="1400"/>
              <a:t>release</a:t>
            </a:r>
            <a:r>
              <a:rPr lang="en" sz="1400"/>
              <a:t> </a:t>
            </a:r>
            <a:r>
              <a:rPr lang="en" sz="1400"/>
              <a:t>system</a:t>
            </a:r>
            <a:r>
              <a:rPr lang="en" sz="1400"/>
              <a:t> with a rubber band for power</a:t>
            </a:r>
            <a:endParaRPr sz="1400"/>
          </a:p>
          <a:p>
            <a:pPr indent="-317500" lvl="0" marL="457200" rtl="0" algn="l">
              <a:spcBef>
                <a:spcPts val="0"/>
              </a:spcBef>
              <a:spcAft>
                <a:spcPts val="0"/>
              </a:spcAft>
              <a:buSzPts val="1400"/>
              <a:buChar char="●"/>
            </a:pPr>
            <a:r>
              <a:rPr lang="en" sz="1400"/>
              <a:t>It activates when the red bar is pushed inwards upon contact with the mission</a:t>
            </a:r>
            <a:endParaRPr sz="1400"/>
          </a:p>
          <a:p>
            <a:pPr indent="-317500" lvl="0" marL="457200" rtl="0" algn="l">
              <a:spcBef>
                <a:spcPts val="0"/>
              </a:spcBef>
              <a:spcAft>
                <a:spcPts val="0"/>
              </a:spcAft>
              <a:buSzPts val="1400"/>
              <a:buChar char="●"/>
            </a:pPr>
            <a:r>
              <a:rPr lang="en" sz="1400"/>
              <a:t>The grey bars then swing upwards in an arc, completing the mission</a:t>
            </a:r>
            <a:endParaRPr sz="1400"/>
          </a:p>
        </p:txBody>
      </p:sp>
      <p:sp>
        <p:nvSpPr>
          <p:cNvPr id="527" name="Google Shape;527;p53"/>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28" name="Google Shape;528;p53"/>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4"/>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4" name="Google Shape;53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54"/>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2 - Krill</a:t>
            </a:r>
            <a:endParaRPr/>
          </a:p>
        </p:txBody>
      </p:sp>
      <p:pic>
        <p:nvPicPr>
          <p:cNvPr id="536" name="Google Shape;536;p54"/>
          <p:cNvPicPr preferRelativeResize="0"/>
          <p:nvPr>
            <p:ph idx="2" type="pic"/>
          </p:nvPr>
        </p:nvPicPr>
        <p:blipFill rotWithShape="1">
          <a:blip r:embed="rId3">
            <a:alphaModFix/>
          </a:blip>
          <a:srcRect b="0" l="0" r="0" t="0"/>
          <a:stretch/>
        </p:blipFill>
        <p:spPr>
          <a:xfrm>
            <a:off x="5364450" y="1167150"/>
            <a:ext cx="3779700" cy="3779700"/>
          </a:xfrm>
          <a:prstGeom prst="roundRect">
            <a:avLst>
              <a:gd fmla="val 16667" name="adj"/>
            </a:avLst>
          </a:prstGeom>
        </p:spPr>
      </p:pic>
      <p:sp>
        <p:nvSpPr>
          <p:cNvPr id="537" name="Google Shape;537;p54"/>
          <p:cNvSpPr txBox="1"/>
          <p:nvPr>
            <p:ph idx="1" type="body"/>
          </p:nvPr>
        </p:nvSpPr>
        <p:spPr>
          <a:xfrm>
            <a:off x="548425" y="1863850"/>
            <a:ext cx="3622200" cy="28491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SzPts val="1350"/>
              <a:buChar char="●"/>
            </a:pPr>
            <a:r>
              <a:rPr lang="en" sz="1350"/>
              <a:t>Goes from one side of the board to the other, collecting the 4 krill, water sample, and 3 coral</a:t>
            </a:r>
            <a:endParaRPr sz="1350"/>
          </a:p>
          <a:p>
            <a:pPr indent="-314325" lvl="0" marL="457200" rtl="0" algn="l">
              <a:lnSpc>
                <a:spcPct val="115000"/>
              </a:lnSpc>
              <a:spcBef>
                <a:spcPts val="0"/>
              </a:spcBef>
              <a:spcAft>
                <a:spcPts val="0"/>
              </a:spcAft>
              <a:buSzPts val="1350"/>
              <a:buChar char="●"/>
            </a:pPr>
            <a:r>
              <a:rPr lang="en" sz="1350"/>
              <a:t>It also does the Unknown Sea Creature and the Anglerfish mission</a:t>
            </a:r>
            <a:r>
              <a:rPr lang="en" sz="1350"/>
              <a:t> on the way</a:t>
            </a:r>
            <a:endParaRPr sz="1350"/>
          </a:p>
          <a:p>
            <a:pPr indent="-314325" lvl="0" marL="457200" rtl="0" algn="l">
              <a:lnSpc>
                <a:spcPct val="115000"/>
              </a:lnSpc>
              <a:spcBef>
                <a:spcPts val="0"/>
              </a:spcBef>
              <a:spcAft>
                <a:spcPts val="0"/>
              </a:spcAft>
              <a:buSzPts val="1350"/>
              <a:buChar char="●"/>
            </a:pPr>
            <a:r>
              <a:rPr lang="en" sz="1350"/>
              <a:t>This clears the board, allowing us to drive freely to do the other missions</a:t>
            </a:r>
            <a:endParaRPr sz="1350"/>
          </a:p>
          <a:p>
            <a:pPr indent="-314325" lvl="0" marL="457200" rtl="0" algn="l">
              <a:lnSpc>
                <a:spcPct val="115000"/>
              </a:lnSpc>
              <a:spcBef>
                <a:spcPts val="0"/>
              </a:spcBef>
              <a:spcAft>
                <a:spcPts val="0"/>
              </a:spcAft>
              <a:buSzPts val="1350"/>
              <a:buChar char="●"/>
            </a:pPr>
            <a:r>
              <a:rPr lang="en" sz="1350"/>
              <a:t>Used to be the very </a:t>
            </a:r>
            <a:r>
              <a:rPr lang="en" sz="1350"/>
              <a:t>over complicated</a:t>
            </a:r>
            <a:r>
              <a:rPr lang="en" sz="1350"/>
              <a:t> and large Carwasher, but we simplified it immensely</a:t>
            </a:r>
            <a:endParaRPr sz="1350"/>
          </a:p>
          <a:p>
            <a:pPr indent="0" lvl="0" marL="0" rtl="0" algn="l">
              <a:spcBef>
                <a:spcPts val="0"/>
              </a:spcBef>
              <a:spcAft>
                <a:spcPts val="0"/>
              </a:spcAft>
              <a:buNone/>
            </a:pPr>
            <a:r>
              <a:t/>
            </a:r>
            <a:endParaRPr/>
          </a:p>
        </p:txBody>
      </p:sp>
      <p:sp>
        <p:nvSpPr>
          <p:cNvPr id="538" name="Google Shape;538;p54"/>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539" name="Google Shape;539;p54"/>
          <p:cNvPicPr preferRelativeResize="0"/>
          <p:nvPr/>
        </p:nvPicPr>
        <p:blipFill>
          <a:blip r:embed="rId4">
            <a:alphaModFix/>
          </a:blip>
          <a:stretch>
            <a:fillRect/>
          </a:stretch>
        </p:blipFill>
        <p:spPr>
          <a:xfrm>
            <a:off x="4170625" y="68600"/>
            <a:ext cx="2990152" cy="2242598"/>
          </a:xfrm>
          <a:prstGeom prst="rect">
            <a:avLst/>
          </a:prstGeom>
          <a:noFill/>
          <a:ln>
            <a:noFill/>
          </a:ln>
        </p:spPr>
      </p:pic>
      <p:sp>
        <p:nvSpPr>
          <p:cNvPr id="540" name="Google Shape;540;p54"/>
          <p:cNvSpPr/>
          <p:nvPr/>
        </p:nvSpPr>
        <p:spPr>
          <a:xfrm rot="5816732">
            <a:off x="7173518" y="682634"/>
            <a:ext cx="1009710" cy="1091908"/>
          </a:xfrm>
          <a:prstGeom prst="bentArrow">
            <a:avLst>
              <a:gd fmla="val 25000" name="adj1"/>
              <a:gd fmla="val 25000" name="adj2"/>
              <a:gd fmla="val 25000" name="adj3"/>
              <a:gd fmla="val 43750" name="adj4"/>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6" name="Google Shape;546;p55"/>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3 - Shark</a:t>
            </a:r>
            <a:endParaRPr/>
          </a:p>
        </p:txBody>
      </p:sp>
      <p:pic>
        <p:nvPicPr>
          <p:cNvPr id="547" name="Google Shape;547;p55"/>
          <p:cNvPicPr preferRelativeResize="0"/>
          <p:nvPr>
            <p:ph idx="2" type="pic"/>
          </p:nvPr>
        </p:nvPicPr>
        <p:blipFill rotWithShape="1">
          <a:blip r:embed="rId3">
            <a:alphaModFix/>
          </a:blip>
          <a:srcRect b="0" l="0" r="0" t="0"/>
          <a:stretch/>
        </p:blipFill>
        <p:spPr>
          <a:xfrm>
            <a:off x="4394100" y="196800"/>
            <a:ext cx="4749900" cy="4749900"/>
          </a:xfrm>
          <a:prstGeom prst="roundRect">
            <a:avLst>
              <a:gd fmla="val 16667" name="adj"/>
            </a:avLst>
          </a:prstGeom>
        </p:spPr>
      </p:pic>
      <p:sp>
        <p:nvSpPr>
          <p:cNvPr id="548" name="Google Shape;548;p55"/>
          <p:cNvSpPr txBox="1"/>
          <p:nvPr>
            <p:ph idx="1" type="body"/>
          </p:nvPr>
        </p:nvSpPr>
        <p:spPr>
          <a:xfrm>
            <a:off x="452575" y="1966775"/>
            <a:ext cx="3717900" cy="2334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This launches from the Left Home, after the Krill run</a:t>
            </a:r>
            <a:endParaRPr sz="1400"/>
          </a:p>
          <a:p>
            <a:pPr indent="-317500" lvl="0" marL="457200" rtl="0" algn="l">
              <a:lnSpc>
                <a:spcPct val="115000"/>
              </a:lnSpc>
              <a:spcBef>
                <a:spcPts val="0"/>
              </a:spcBef>
              <a:spcAft>
                <a:spcPts val="0"/>
              </a:spcAft>
              <a:buSzPts val="1400"/>
              <a:buChar char="●"/>
            </a:pPr>
            <a:r>
              <a:rPr lang="en" sz="1400"/>
              <a:t>Put 4 Krill and the octopus into the rectangular chute on the arm for use in later runs launching from the right side</a:t>
            </a:r>
            <a:endParaRPr sz="1400"/>
          </a:p>
          <a:p>
            <a:pPr indent="-317500" lvl="0" marL="457200" rtl="0" algn="l">
              <a:lnSpc>
                <a:spcPct val="115000"/>
              </a:lnSpc>
              <a:spcBef>
                <a:spcPts val="0"/>
              </a:spcBef>
              <a:spcAft>
                <a:spcPts val="0"/>
              </a:spcAft>
              <a:buSzPts val="1400"/>
              <a:buChar char="●"/>
            </a:pPr>
            <a:r>
              <a:rPr lang="en" sz="1400"/>
              <a:t>This goes all the way around the board and does the Coral </a:t>
            </a:r>
            <a:r>
              <a:rPr lang="en" sz="1400"/>
              <a:t>Nursery</a:t>
            </a:r>
            <a:r>
              <a:rPr lang="en" sz="1400"/>
              <a:t>, The Shark, Raising the Mast and Collecting the Seabed Sample</a:t>
            </a:r>
            <a:endParaRPr sz="1400"/>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549" name="Google Shape;549;p55"/>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50" name="Google Shape;550;p55"/>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56"/>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4 - Radar</a:t>
            </a:r>
            <a:endParaRPr/>
          </a:p>
        </p:txBody>
      </p:sp>
      <p:pic>
        <p:nvPicPr>
          <p:cNvPr id="557" name="Google Shape;557;p56"/>
          <p:cNvPicPr preferRelativeResize="0"/>
          <p:nvPr>
            <p:ph idx="2" type="pic"/>
          </p:nvPr>
        </p:nvPicPr>
        <p:blipFill rotWithShape="1">
          <a:blip r:embed="rId3">
            <a:alphaModFix/>
          </a:blip>
          <a:srcRect b="0" l="8888" r="8888" t="0"/>
          <a:stretch/>
        </p:blipFill>
        <p:spPr>
          <a:xfrm>
            <a:off x="5039775" y="196800"/>
            <a:ext cx="3905400" cy="4749900"/>
          </a:xfrm>
          <a:prstGeom prst="roundRect">
            <a:avLst>
              <a:gd fmla="val 16667" name="adj"/>
            </a:avLst>
          </a:prstGeom>
        </p:spPr>
      </p:pic>
      <p:sp>
        <p:nvSpPr>
          <p:cNvPr id="558" name="Google Shape;558;p56"/>
          <p:cNvSpPr txBox="1"/>
          <p:nvPr>
            <p:ph idx="1" type="body"/>
          </p:nvPr>
        </p:nvSpPr>
        <p:spPr>
          <a:xfrm>
            <a:off x="452575" y="1966775"/>
            <a:ext cx="3717900" cy="2080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We partially complete the radar as the second Whale is only worth 10 points and we are limited in time, scoring more points if we leave it</a:t>
            </a:r>
            <a:endParaRPr sz="1400"/>
          </a:p>
          <a:p>
            <a:pPr indent="-317500" lvl="0" marL="457200" rtl="0" algn="l">
              <a:lnSpc>
                <a:spcPct val="115000"/>
              </a:lnSpc>
              <a:spcBef>
                <a:spcPts val="0"/>
              </a:spcBef>
              <a:spcAft>
                <a:spcPts val="0"/>
              </a:spcAft>
              <a:buSzPts val="1400"/>
              <a:buChar char="●"/>
            </a:pPr>
            <a:r>
              <a:rPr lang="en" sz="1400"/>
              <a:t>Then collect the Plankton Sample</a:t>
            </a:r>
            <a:endParaRPr sz="1400"/>
          </a:p>
          <a:p>
            <a:pPr indent="-317500" lvl="0" marL="457200" rtl="0" algn="l">
              <a:lnSpc>
                <a:spcPct val="115000"/>
              </a:lnSpc>
              <a:spcBef>
                <a:spcPts val="0"/>
              </a:spcBef>
              <a:spcAft>
                <a:spcPts val="0"/>
              </a:spcAft>
              <a:buSzPts val="1400"/>
              <a:buChar char="●"/>
            </a:pPr>
            <a:r>
              <a:rPr lang="en" sz="1400"/>
              <a:t>This type of “long arm” has been used in all of SMGS FLL games since 2020, evolving with the games</a:t>
            </a:r>
            <a:endParaRPr sz="1400"/>
          </a:p>
          <a:p>
            <a:pPr indent="0" lvl="0" marL="0" rtl="0" algn="l">
              <a:spcBef>
                <a:spcPts val="0"/>
              </a:spcBef>
              <a:spcAft>
                <a:spcPts val="0"/>
              </a:spcAft>
              <a:buNone/>
            </a:pPr>
            <a:r>
              <a:t/>
            </a:r>
            <a:endParaRPr/>
          </a:p>
        </p:txBody>
      </p:sp>
      <p:sp>
        <p:nvSpPr>
          <p:cNvPr id="559" name="Google Shape;559;p5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60" name="Google Shape;560;p56"/>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57"/>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5 - Whale</a:t>
            </a:r>
            <a:endParaRPr/>
          </a:p>
        </p:txBody>
      </p:sp>
      <p:pic>
        <p:nvPicPr>
          <p:cNvPr id="567" name="Google Shape;567;p57"/>
          <p:cNvPicPr preferRelativeResize="0"/>
          <p:nvPr>
            <p:ph idx="2" type="pic"/>
          </p:nvPr>
        </p:nvPicPr>
        <p:blipFill rotWithShape="1">
          <a:blip r:embed="rId3">
            <a:alphaModFix/>
          </a:blip>
          <a:srcRect b="0" l="8888" r="8888" t="0"/>
          <a:stretch/>
        </p:blipFill>
        <p:spPr>
          <a:xfrm>
            <a:off x="5039775" y="196800"/>
            <a:ext cx="3905400" cy="4749900"/>
          </a:xfrm>
          <a:prstGeom prst="roundRect">
            <a:avLst>
              <a:gd fmla="val 16667" name="adj"/>
            </a:avLst>
          </a:prstGeom>
        </p:spPr>
      </p:pic>
      <p:sp>
        <p:nvSpPr>
          <p:cNvPr id="568" name="Google Shape;568;p57"/>
          <p:cNvSpPr txBox="1"/>
          <p:nvPr>
            <p:ph idx="1" type="body"/>
          </p:nvPr>
        </p:nvSpPr>
        <p:spPr>
          <a:xfrm>
            <a:off x="452575" y="1966775"/>
            <a:ext cx="3717900" cy="2080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We will put the Krill obtained in Run 2 and transported in Run 3</a:t>
            </a:r>
            <a:endParaRPr sz="1400"/>
          </a:p>
          <a:p>
            <a:pPr indent="-317500" lvl="0" marL="457200" rtl="0" algn="l">
              <a:lnSpc>
                <a:spcPct val="115000"/>
              </a:lnSpc>
              <a:spcBef>
                <a:spcPts val="0"/>
              </a:spcBef>
              <a:spcAft>
                <a:spcPts val="0"/>
              </a:spcAft>
              <a:buSzPts val="1400"/>
              <a:buChar char="●"/>
            </a:pPr>
            <a:r>
              <a:rPr lang="en" sz="1400"/>
              <a:t>We proceed to the Whale and dump the Krill into the Whales mouth</a:t>
            </a:r>
            <a:endParaRPr sz="1400"/>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569" name="Google Shape;569;p57"/>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70" name="Google Shape;570;p57"/>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6" name="Google Shape;576;p58"/>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6 - Submarine</a:t>
            </a:r>
            <a:endParaRPr/>
          </a:p>
        </p:txBody>
      </p:sp>
      <p:pic>
        <p:nvPicPr>
          <p:cNvPr id="577" name="Google Shape;577;p58"/>
          <p:cNvPicPr preferRelativeResize="0"/>
          <p:nvPr>
            <p:ph idx="2" type="pic"/>
          </p:nvPr>
        </p:nvPicPr>
        <p:blipFill rotWithShape="1">
          <a:blip r:embed="rId3">
            <a:alphaModFix/>
          </a:blip>
          <a:srcRect b="0" l="8888" r="8888" t="0"/>
          <a:stretch/>
        </p:blipFill>
        <p:spPr>
          <a:xfrm>
            <a:off x="5039775" y="196800"/>
            <a:ext cx="3905400" cy="4749900"/>
          </a:xfrm>
          <a:prstGeom prst="roundRect">
            <a:avLst>
              <a:gd fmla="val 16667" name="adj"/>
            </a:avLst>
          </a:prstGeom>
        </p:spPr>
      </p:pic>
      <p:sp>
        <p:nvSpPr>
          <p:cNvPr id="578" name="Google Shape;578;p58"/>
          <p:cNvSpPr txBox="1"/>
          <p:nvPr>
            <p:ph idx="1" type="body"/>
          </p:nvPr>
        </p:nvSpPr>
        <p:spPr>
          <a:xfrm>
            <a:off x="452575" y="1966775"/>
            <a:ext cx="3717900" cy="2080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Using our rubber band powered passive attachment, we put the Octopus into the deep sea, utilising the prongs on the side. </a:t>
            </a:r>
            <a:endParaRPr sz="1400"/>
          </a:p>
          <a:p>
            <a:pPr indent="-317500" lvl="0" marL="457200" rtl="0" algn="l">
              <a:lnSpc>
                <a:spcPct val="115000"/>
              </a:lnSpc>
              <a:spcBef>
                <a:spcPts val="0"/>
              </a:spcBef>
              <a:spcAft>
                <a:spcPts val="0"/>
              </a:spcAft>
              <a:buSzPts val="1400"/>
              <a:buChar char="●"/>
            </a:pPr>
            <a:r>
              <a:rPr lang="en" sz="1400"/>
              <a:t>We then turn towards the submarine and aggressively drive into it, triggering the attachment and sending the Submarine across the board to the other team</a:t>
            </a:r>
            <a:endParaRPr sz="1400"/>
          </a:p>
          <a:p>
            <a:pPr indent="0" lvl="0" marL="0" rtl="0" algn="l">
              <a:spcBef>
                <a:spcPts val="0"/>
              </a:spcBef>
              <a:spcAft>
                <a:spcPts val="0"/>
              </a:spcAft>
              <a:buNone/>
            </a:pPr>
            <a:r>
              <a:t/>
            </a:r>
            <a:endParaRPr/>
          </a:p>
        </p:txBody>
      </p:sp>
      <p:sp>
        <p:nvSpPr>
          <p:cNvPr id="579" name="Google Shape;579;p5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80" name="Google Shape;580;p58"/>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9"/>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6" name="Google Shape;586;p59"/>
          <p:cNvSpPr txBox="1"/>
          <p:nvPr>
            <p:ph type="title"/>
          </p:nvPr>
        </p:nvSpPr>
        <p:spPr>
          <a:xfrm>
            <a:off x="515350" y="596800"/>
            <a:ext cx="73440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Planned / Unfinished Runs</a:t>
            </a:r>
            <a:endParaRPr/>
          </a:p>
        </p:txBody>
      </p:sp>
      <p:sp>
        <p:nvSpPr>
          <p:cNvPr id="587" name="Google Shape;587;p59"/>
          <p:cNvSpPr txBox="1"/>
          <p:nvPr>
            <p:ph idx="1" type="body"/>
          </p:nvPr>
        </p:nvSpPr>
        <p:spPr>
          <a:xfrm>
            <a:off x="849575" y="2436250"/>
            <a:ext cx="2008800" cy="21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plan was to put the collected samples into the boat</a:t>
            </a:r>
            <a:r>
              <a:rPr lang="en" sz="1300"/>
              <a:t>, it is coded and we have an arm built for it however we realistically do not have time at the end of the game to complete it.</a:t>
            </a:r>
            <a:endParaRPr sz="1300"/>
          </a:p>
        </p:txBody>
      </p:sp>
      <p:sp>
        <p:nvSpPr>
          <p:cNvPr id="588" name="Google Shape;588;p59"/>
          <p:cNvSpPr txBox="1"/>
          <p:nvPr>
            <p:ph idx="2" type="body"/>
          </p:nvPr>
        </p:nvSpPr>
        <p:spPr>
          <a:xfrm>
            <a:off x="3522725" y="2436250"/>
            <a:ext cx="2101500" cy="270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We tried to</a:t>
            </a:r>
            <a:r>
              <a:rPr lang="en" sz="1300"/>
              <a:t> catch the diver whilst pushing in the coral nursery, push the shark, put the diver on the hook and collect the seabed sample. However the arm was not stable enough to be accurate. This became the Shark Run.</a:t>
            </a:r>
            <a:endParaRPr/>
          </a:p>
        </p:txBody>
      </p:sp>
      <p:sp>
        <p:nvSpPr>
          <p:cNvPr id="589" name="Google Shape;589;p59"/>
          <p:cNvSpPr txBox="1"/>
          <p:nvPr>
            <p:ph idx="3" type="body"/>
          </p:nvPr>
        </p:nvSpPr>
        <p:spPr>
          <a:xfrm>
            <a:off x="6184575" y="2436250"/>
            <a:ext cx="2191800" cy="23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had built an arm to do the Artificial Habitat. </a:t>
            </a:r>
            <a:r>
              <a:rPr lang="en" sz="1300"/>
              <a:t>It would work but we realised it would take too long to code and would be very hard to get it 100% accurate. W</a:t>
            </a:r>
            <a:r>
              <a:rPr lang="en" sz="1300"/>
              <a:t>e realised we needed to prioritise our time and ultimately decided to not do the </a:t>
            </a:r>
            <a:r>
              <a:rPr lang="en" sz="1300"/>
              <a:t>artificial</a:t>
            </a:r>
            <a:r>
              <a:rPr lang="en" sz="1300"/>
              <a:t> habitat.</a:t>
            </a:r>
            <a:endParaRPr sz="1300"/>
          </a:p>
        </p:txBody>
      </p:sp>
      <p:sp>
        <p:nvSpPr>
          <p:cNvPr id="590" name="Google Shape;590;p59"/>
          <p:cNvSpPr/>
          <p:nvPr/>
        </p:nvSpPr>
        <p:spPr>
          <a:xfrm>
            <a:off x="849575" y="1958325"/>
            <a:ext cx="20088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Boat Run</a:t>
            </a:r>
            <a:endParaRPr sz="1200">
              <a:solidFill>
                <a:schemeClr val="lt1"/>
              </a:solidFill>
              <a:latin typeface="Inter SemiBold"/>
              <a:ea typeface="Inter SemiBold"/>
              <a:cs typeface="Inter SemiBold"/>
              <a:sym typeface="Inter SemiBold"/>
            </a:endParaRPr>
          </a:p>
        </p:txBody>
      </p:sp>
      <p:sp>
        <p:nvSpPr>
          <p:cNvPr id="591" name="Google Shape;591;p59"/>
          <p:cNvSpPr/>
          <p:nvPr/>
        </p:nvSpPr>
        <p:spPr>
          <a:xfrm>
            <a:off x="3522734" y="1958325"/>
            <a:ext cx="21918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Diver Run</a:t>
            </a:r>
            <a:endParaRPr sz="1200">
              <a:solidFill>
                <a:schemeClr val="lt1"/>
              </a:solidFill>
              <a:latin typeface="Inter SemiBold"/>
              <a:ea typeface="Inter SemiBold"/>
              <a:cs typeface="Inter SemiBold"/>
              <a:sym typeface="Inter SemiBold"/>
            </a:endParaRPr>
          </a:p>
        </p:txBody>
      </p:sp>
      <p:sp>
        <p:nvSpPr>
          <p:cNvPr id="592" name="Google Shape;592;p59"/>
          <p:cNvSpPr/>
          <p:nvPr/>
        </p:nvSpPr>
        <p:spPr>
          <a:xfrm>
            <a:off x="6184575" y="1958325"/>
            <a:ext cx="21918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Artificial habitat</a:t>
            </a:r>
            <a:endParaRPr sz="1200">
              <a:solidFill>
                <a:schemeClr val="lt1"/>
              </a:solidFill>
              <a:latin typeface="Inter SemiBold"/>
              <a:ea typeface="Inter SemiBold"/>
              <a:cs typeface="Inter SemiBold"/>
              <a:sym typeface="Inter SemiBold"/>
            </a:endParaRPr>
          </a:p>
        </p:txBody>
      </p:sp>
      <p:sp>
        <p:nvSpPr>
          <p:cNvPr id="593" name="Google Shape;593;p59"/>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594" name="Google Shape;594;p59"/>
          <p:cNvCxnSpPr/>
          <p:nvPr/>
        </p:nvCxnSpPr>
        <p:spPr>
          <a:xfrm>
            <a:off x="3190550"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595" name="Google Shape;595;p59"/>
          <p:cNvCxnSpPr/>
          <p:nvPr/>
        </p:nvCxnSpPr>
        <p:spPr>
          <a:xfrm>
            <a:off x="5949538" y="1935988"/>
            <a:ext cx="0" cy="2608500"/>
          </a:xfrm>
          <a:prstGeom prst="straightConnector1">
            <a:avLst/>
          </a:prstGeom>
          <a:noFill/>
          <a:ln cap="flat" cmpd="sng" w="9525">
            <a:solidFill>
              <a:schemeClr val="accent6"/>
            </a:solidFill>
            <a:prstDash val="solid"/>
            <a:round/>
            <a:headEnd len="med" w="med" type="oval"/>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452575" y="596800"/>
            <a:ext cx="5063100" cy="7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Mission Strategy</a:t>
            </a:r>
            <a:endParaRPr/>
          </a:p>
        </p:txBody>
      </p:sp>
      <p:sp>
        <p:nvSpPr>
          <p:cNvPr id="350" name="Google Shape;350;p42"/>
          <p:cNvSpPr txBox="1"/>
          <p:nvPr>
            <p:ph idx="1" type="subTitle"/>
          </p:nvPr>
        </p:nvSpPr>
        <p:spPr>
          <a:xfrm>
            <a:off x="467825" y="1857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 Krill / Coral</a:t>
            </a:r>
            <a:endParaRPr/>
          </a:p>
        </p:txBody>
      </p:sp>
      <p:sp>
        <p:nvSpPr>
          <p:cNvPr id="351" name="Google Shape;351;p42"/>
          <p:cNvSpPr txBox="1"/>
          <p:nvPr>
            <p:ph idx="2" type="body"/>
          </p:nvPr>
        </p:nvSpPr>
        <p:spPr>
          <a:xfrm>
            <a:off x="467825" y="221668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sz="1300"/>
              <a:t>We wanted to collect these as they would be in the way when completing other missions</a:t>
            </a:r>
            <a:endParaRPr sz="1300"/>
          </a:p>
          <a:p>
            <a:pPr indent="0" lvl="0" marL="0" rtl="0" algn="l">
              <a:spcBef>
                <a:spcPts val="0"/>
              </a:spcBef>
              <a:spcAft>
                <a:spcPts val="0"/>
              </a:spcAft>
              <a:buNone/>
            </a:pPr>
            <a:r>
              <a:t/>
            </a:r>
            <a:endParaRPr sz="1300"/>
          </a:p>
        </p:txBody>
      </p:sp>
      <p:sp>
        <p:nvSpPr>
          <p:cNvPr id="352" name="Google Shape;352;p42"/>
          <p:cNvSpPr txBox="1"/>
          <p:nvPr>
            <p:ph idx="3" type="subTitle"/>
          </p:nvPr>
        </p:nvSpPr>
        <p:spPr>
          <a:xfrm>
            <a:off x="3052450" y="1857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waste runs</a:t>
            </a:r>
            <a:endParaRPr/>
          </a:p>
        </p:txBody>
      </p:sp>
      <p:sp>
        <p:nvSpPr>
          <p:cNvPr id="353" name="Google Shape;353;p42"/>
          <p:cNvSpPr txBox="1"/>
          <p:nvPr>
            <p:ph idx="4" type="body"/>
          </p:nvPr>
        </p:nvSpPr>
        <p:spPr>
          <a:xfrm>
            <a:off x="2990650" y="2216700"/>
            <a:ext cx="2267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sz="1300"/>
              <a:t>Avoid driving directly from home to home without doing missions as this wastes </a:t>
            </a:r>
            <a:r>
              <a:rPr lang="en" sz="1300"/>
              <a:t>valuable</a:t>
            </a:r>
            <a:r>
              <a:rPr lang="en" sz="1300"/>
              <a:t> time</a:t>
            </a:r>
            <a:endParaRPr sz="1300"/>
          </a:p>
        </p:txBody>
      </p:sp>
      <p:sp>
        <p:nvSpPr>
          <p:cNvPr id="354" name="Google Shape;354;p42"/>
          <p:cNvSpPr txBox="1"/>
          <p:nvPr>
            <p:ph idx="5" type="subTitle"/>
          </p:nvPr>
        </p:nvSpPr>
        <p:spPr>
          <a:xfrm>
            <a:off x="5637075" y="1857300"/>
            <a:ext cx="22677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over Quantity</a:t>
            </a:r>
            <a:endParaRPr/>
          </a:p>
        </p:txBody>
      </p:sp>
      <p:sp>
        <p:nvSpPr>
          <p:cNvPr id="355" name="Google Shape;355;p42"/>
          <p:cNvSpPr txBox="1"/>
          <p:nvPr>
            <p:ph idx="6" type="body"/>
          </p:nvPr>
        </p:nvSpPr>
        <p:spPr>
          <a:xfrm>
            <a:off x="5637075" y="221668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sz="1300"/>
              <a:t>We struggled with accuracy last year so we wanted to make sure all runs worked consistently</a:t>
            </a:r>
            <a:endParaRPr sz="1300"/>
          </a:p>
        </p:txBody>
      </p:sp>
      <p:sp>
        <p:nvSpPr>
          <p:cNvPr id="356" name="Google Shape;356;p4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357" name="Google Shape;357;p42"/>
          <p:cNvCxnSpPr/>
          <p:nvPr/>
        </p:nvCxnSpPr>
        <p:spPr>
          <a:xfrm>
            <a:off x="2830313" y="19707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358" name="Google Shape;358;p42"/>
          <p:cNvCxnSpPr/>
          <p:nvPr/>
        </p:nvCxnSpPr>
        <p:spPr>
          <a:xfrm>
            <a:off x="5418663" y="19707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359" name="Google Shape;359;p42"/>
          <p:cNvCxnSpPr/>
          <p:nvPr/>
        </p:nvCxnSpPr>
        <p:spPr>
          <a:xfrm>
            <a:off x="2830313" y="31885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360" name="Google Shape;360;p42"/>
          <p:cNvCxnSpPr/>
          <p:nvPr/>
        </p:nvCxnSpPr>
        <p:spPr>
          <a:xfrm>
            <a:off x="5418663" y="3188593"/>
            <a:ext cx="0" cy="1001400"/>
          </a:xfrm>
          <a:prstGeom prst="straightConnector1">
            <a:avLst/>
          </a:prstGeom>
          <a:noFill/>
          <a:ln cap="flat" cmpd="sng" w="9525">
            <a:solidFill>
              <a:schemeClr val="accent6"/>
            </a:solidFill>
            <a:prstDash val="solid"/>
            <a:round/>
            <a:headEnd len="med" w="med" type="none"/>
            <a:tailEnd len="med" w="med" type="none"/>
          </a:ln>
        </p:spPr>
      </p:cxnSp>
      <p:sp>
        <p:nvSpPr>
          <p:cNvPr id="361" name="Google Shape;361;p42"/>
          <p:cNvSpPr txBox="1"/>
          <p:nvPr>
            <p:ph idx="1" type="subTitle"/>
          </p:nvPr>
        </p:nvSpPr>
        <p:spPr>
          <a:xfrm>
            <a:off x="467825" y="31886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 Control</a:t>
            </a:r>
            <a:endParaRPr/>
          </a:p>
        </p:txBody>
      </p:sp>
      <p:sp>
        <p:nvSpPr>
          <p:cNvPr id="362" name="Google Shape;362;p42"/>
          <p:cNvSpPr txBox="1"/>
          <p:nvPr>
            <p:ph idx="2" type="body"/>
          </p:nvPr>
        </p:nvSpPr>
        <p:spPr>
          <a:xfrm>
            <a:off x="467825" y="3548004"/>
            <a:ext cx="2186700" cy="95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300"/>
              <a:t>Use remote to test and code missions so we can be faster and more efficient</a:t>
            </a:r>
            <a:endParaRPr sz="1300"/>
          </a:p>
        </p:txBody>
      </p:sp>
      <p:sp>
        <p:nvSpPr>
          <p:cNvPr id="363" name="Google Shape;363;p42"/>
          <p:cNvSpPr txBox="1"/>
          <p:nvPr>
            <p:ph idx="3" type="subTitle"/>
          </p:nvPr>
        </p:nvSpPr>
        <p:spPr>
          <a:xfrm>
            <a:off x="3052450" y="3188600"/>
            <a:ext cx="22677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Passive Attachments</a:t>
            </a:r>
            <a:endParaRPr/>
          </a:p>
        </p:txBody>
      </p:sp>
      <p:sp>
        <p:nvSpPr>
          <p:cNvPr id="364" name="Google Shape;364;p42"/>
          <p:cNvSpPr txBox="1"/>
          <p:nvPr>
            <p:ph idx="4" type="body"/>
          </p:nvPr>
        </p:nvSpPr>
        <p:spPr>
          <a:xfrm>
            <a:off x="3086850" y="3548000"/>
            <a:ext cx="2186700" cy="95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sz="1300"/>
              <a:t>Try use passive attachments where possible for consistency and ease of coding</a:t>
            </a:r>
            <a:endParaRPr sz="1300"/>
          </a:p>
        </p:txBody>
      </p:sp>
      <p:sp>
        <p:nvSpPr>
          <p:cNvPr id="365" name="Google Shape;365;p42"/>
          <p:cNvSpPr txBox="1"/>
          <p:nvPr>
            <p:ph idx="5" type="subTitle"/>
          </p:nvPr>
        </p:nvSpPr>
        <p:spPr>
          <a:xfrm>
            <a:off x="5637075" y="31886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Submarine</a:t>
            </a:r>
            <a:endParaRPr/>
          </a:p>
        </p:txBody>
      </p:sp>
      <p:sp>
        <p:nvSpPr>
          <p:cNvPr id="366" name="Google Shape;366;p42"/>
          <p:cNvSpPr txBox="1"/>
          <p:nvPr>
            <p:ph idx="6" type="body"/>
          </p:nvPr>
        </p:nvSpPr>
        <p:spPr>
          <a:xfrm>
            <a:off x="5637075" y="3548004"/>
            <a:ext cx="2186700" cy="95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sz="1300"/>
              <a:t>Submarine needs to be on the </a:t>
            </a:r>
            <a:r>
              <a:rPr lang="en" sz="1300"/>
              <a:t>opponent's</a:t>
            </a:r>
            <a:r>
              <a:rPr lang="en" sz="1300"/>
              <a:t> side to score extra points, so we tried to finish with it</a:t>
            </a:r>
            <a:endParaRPr sz="1300"/>
          </a:p>
        </p:txBody>
      </p:sp>
      <p:sp>
        <p:nvSpPr>
          <p:cNvPr id="367" name="Google Shape;367;p42"/>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373" name="Google Shape;373;p43"/>
          <p:cNvSpPr txBox="1"/>
          <p:nvPr>
            <p:ph type="title"/>
          </p:nvPr>
        </p:nvSpPr>
        <p:spPr>
          <a:xfrm>
            <a:off x="430425" y="589975"/>
            <a:ext cx="8568600" cy="8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Process</a:t>
            </a:r>
            <a:endParaRPr/>
          </a:p>
        </p:txBody>
      </p:sp>
      <p:sp>
        <p:nvSpPr>
          <p:cNvPr id="374" name="Google Shape;374;p43"/>
          <p:cNvSpPr txBox="1"/>
          <p:nvPr>
            <p:ph idx="4294967295" type="subTitle"/>
          </p:nvPr>
        </p:nvSpPr>
        <p:spPr>
          <a:xfrm>
            <a:off x="1095600" y="3212685"/>
            <a:ext cx="1466400" cy="2754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 sz="1200">
                <a:solidFill>
                  <a:schemeClr val="lt1"/>
                </a:solidFill>
              </a:rPr>
              <a:t>PLAN</a:t>
            </a:r>
            <a:endParaRPr sz="1200">
              <a:solidFill>
                <a:schemeClr val="lt1"/>
              </a:solidFill>
            </a:endParaRPr>
          </a:p>
        </p:txBody>
      </p:sp>
      <p:sp>
        <p:nvSpPr>
          <p:cNvPr id="375" name="Google Shape;375;p43"/>
          <p:cNvSpPr txBox="1"/>
          <p:nvPr>
            <p:ph idx="4294967295" type="body"/>
          </p:nvPr>
        </p:nvSpPr>
        <p:spPr>
          <a:xfrm>
            <a:off x="1025100" y="3488060"/>
            <a:ext cx="1607400" cy="10869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2"/>
                </a:solidFill>
              </a:rPr>
              <a:t>Plan what missions to do in the run and in what order</a:t>
            </a:r>
            <a:endParaRPr sz="1300">
              <a:solidFill>
                <a:schemeClr val="lt2"/>
              </a:solidFill>
            </a:endParaRPr>
          </a:p>
        </p:txBody>
      </p:sp>
      <p:cxnSp>
        <p:nvCxnSpPr>
          <p:cNvPr id="376" name="Google Shape;376;p43"/>
          <p:cNvCxnSpPr/>
          <p:nvPr/>
        </p:nvCxnSpPr>
        <p:spPr>
          <a:xfrm>
            <a:off x="2743200" y="3161460"/>
            <a:ext cx="0" cy="1232400"/>
          </a:xfrm>
          <a:prstGeom prst="straightConnector1">
            <a:avLst/>
          </a:prstGeom>
          <a:noFill/>
          <a:ln cap="flat" cmpd="sng" w="9525">
            <a:solidFill>
              <a:schemeClr val="lt2"/>
            </a:solidFill>
            <a:prstDash val="solid"/>
            <a:round/>
            <a:headEnd len="med" w="med" type="none"/>
            <a:tailEnd len="med" w="med" type="none"/>
          </a:ln>
        </p:spPr>
      </p:cxnSp>
      <p:sp>
        <p:nvSpPr>
          <p:cNvPr id="377" name="Google Shape;377;p43"/>
          <p:cNvSpPr/>
          <p:nvPr/>
        </p:nvSpPr>
        <p:spPr>
          <a:xfrm>
            <a:off x="1280100" y="1937430"/>
            <a:ext cx="1097400" cy="1092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8" name="Google Shape;378;p43"/>
          <p:cNvSpPr/>
          <p:nvPr/>
        </p:nvSpPr>
        <p:spPr>
          <a:xfrm>
            <a:off x="4937760" y="1937430"/>
            <a:ext cx="1097400" cy="1092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9" name="Google Shape;379;p43"/>
          <p:cNvSpPr/>
          <p:nvPr/>
        </p:nvSpPr>
        <p:spPr>
          <a:xfrm>
            <a:off x="6766500" y="1937430"/>
            <a:ext cx="1097400" cy="1092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0" name="Google Shape;380;p43"/>
          <p:cNvSpPr/>
          <p:nvPr/>
        </p:nvSpPr>
        <p:spPr>
          <a:xfrm>
            <a:off x="3108960" y="1937430"/>
            <a:ext cx="1097400" cy="1092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1" name="Google Shape;381;p43"/>
          <p:cNvSpPr txBox="1"/>
          <p:nvPr>
            <p:ph idx="4294967295" type="subTitle"/>
          </p:nvPr>
        </p:nvSpPr>
        <p:spPr>
          <a:xfrm>
            <a:off x="2924400" y="3215395"/>
            <a:ext cx="1466400" cy="2754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 sz="1200">
                <a:solidFill>
                  <a:schemeClr val="lt1"/>
                </a:solidFill>
              </a:rPr>
              <a:t>BUILD</a:t>
            </a:r>
            <a:endParaRPr>
              <a:solidFill>
                <a:schemeClr val="lt2"/>
              </a:solidFill>
            </a:endParaRPr>
          </a:p>
        </p:txBody>
      </p:sp>
      <p:sp>
        <p:nvSpPr>
          <p:cNvPr id="382" name="Google Shape;382;p43"/>
          <p:cNvSpPr txBox="1"/>
          <p:nvPr>
            <p:ph idx="4294967295" type="body"/>
          </p:nvPr>
        </p:nvSpPr>
        <p:spPr>
          <a:xfrm>
            <a:off x="2853900" y="3490770"/>
            <a:ext cx="1607400" cy="10869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2"/>
                </a:solidFill>
              </a:rPr>
              <a:t>Build attachments to complete each mission</a:t>
            </a:r>
            <a:endParaRPr sz="1300">
              <a:solidFill>
                <a:schemeClr val="lt2"/>
              </a:solidFill>
            </a:endParaRPr>
          </a:p>
        </p:txBody>
      </p:sp>
      <p:sp>
        <p:nvSpPr>
          <p:cNvPr id="383" name="Google Shape;383;p43"/>
          <p:cNvSpPr txBox="1"/>
          <p:nvPr>
            <p:ph idx="4294967295" type="subTitle"/>
          </p:nvPr>
        </p:nvSpPr>
        <p:spPr>
          <a:xfrm>
            <a:off x="4753200" y="3215395"/>
            <a:ext cx="1466400" cy="27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lt1"/>
                </a:solidFill>
              </a:rPr>
              <a:t>DRIVE</a:t>
            </a:r>
            <a:endParaRPr>
              <a:solidFill>
                <a:schemeClr val="lt2"/>
              </a:solidFill>
            </a:endParaRPr>
          </a:p>
        </p:txBody>
      </p:sp>
      <p:sp>
        <p:nvSpPr>
          <p:cNvPr id="384" name="Google Shape;384;p43"/>
          <p:cNvSpPr txBox="1"/>
          <p:nvPr>
            <p:ph idx="4294967295" type="body"/>
          </p:nvPr>
        </p:nvSpPr>
        <p:spPr>
          <a:xfrm>
            <a:off x="4682700" y="3490770"/>
            <a:ext cx="1607400" cy="10869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2"/>
                </a:solidFill>
              </a:rPr>
              <a:t>Use remote control to drive robot and get </a:t>
            </a:r>
            <a:r>
              <a:rPr lang="en" sz="1300">
                <a:solidFill>
                  <a:schemeClr val="lt2"/>
                </a:solidFill>
              </a:rPr>
              <a:t>measurements</a:t>
            </a:r>
            <a:r>
              <a:rPr lang="en" sz="1300">
                <a:solidFill>
                  <a:schemeClr val="lt2"/>
                </a:solidFill>
              </a:rPr>
              <a:t> for code</a:t>
            </a:r>
            <a:endParaRPr sz="1300">
              <a:solidFill>
                <a:schemeClr val="lt2"/>
              </a:solidFill>
            </a:endParaRPr>
          </a:p>
        </p:txBody>
      </p:sp>
      <p:sp>
        <p:nvSpPr>
          <p:cNvPr id="385" name="Google Shape;385;p43"/>
          <p:cNvSpPr txBox="1"/>
          <p:nvPr>
            <p:ph idx="4294967295" type="subTitle"/>
          </p:nvPr>
        </p:nvSpPr>
        <p:spPr>
          <a:xfrm>
            <a:off x="6582000" y="3215395"/>
            <a:ext cx="1466400" cy="27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lt1"/>
                </a:solidFill>
              </a:rPr>
              <a:t>ADJUST</a:t>
            </a:r>
            <a:endParaRPr>
              <a:solidFill>
                <a:schemeClr val="lt2"/>
              </a:solidFill>
            </a:endParaRPr>
          </a:p>
        </p:txBody>
      </p:sp>
      <p:sp>
        <p:nvSpPr>
          <p:cNvPr id="386" name="Google Shape;386;p43"/>
          <p:cNvSpPr txBox="1"/>
          <p:nvPr>
            <p:ph idx="4294967295" type="body"/>
          </p:nvPr>
        </p:nvSpPr>
        <p:spPr>
          <a:xfrm>
            <a:off x="6511500" y="3490770"/>
            <a:ext cx="1607400" cy="10869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2"/>
                </a:solidFill>
              </a:rPr>
              <a:t>Adjust the code to ensure it works more consistently</a:t>
            </a:r>
            <a:endParaRPr sz="1300">
              <a:solidFill>
                <a:schemeClr val="lt2"/>
              </a:solidFill>
            </a:endParaRPr>
          </a:p>
        </p:txBody>
      </p:sp>
      <p:cxnSp>
        <p:nvCxnSpPr>
          <p:cNvPr id="387" name="Google Shape;387;p43"/>
          <p:cNvCxnSpPr/>
          <p:nvPr/>
        </p:nvCxnSpPr>
        <p:spPr>
          <a:xfrm>
            <a:off x="4572000" y="3161460"/>
            <a:ext cx="0" cy="1232400"/>
          </a:xfrm>
          <a:prstGeom prst="straightConnector1">
            <a:avLst/>
          </a:prstGeom>
          <a:noFill/>
          <a:ln cap="flat" cmpd="sng" w="9525">
            <a:solidFill>
              <a:schemeClr val="lt2"/>
            </a:solidFill>
            <a:prstDash val="solid"/>
            <a:round/>
            <a:headEnd len="med" w="med" type="none"/>
            <a:tailEnd len="med" w="med" type="none"/>
          </a:ln>
        </p:spPr>
      </p:cxnSp>
      <p:cxnSp>
        <p:nvCxnSpPr>
          <p:cNvPr id="388" name="Google Shape;388;p43"/>
          <p:cNvCxnSpPr/>
          <p:nvPr/>
        </p:nvCxnSpPr>
        <p:spPr>
          <a:xfrm>
            <a:off x="6400800" y="3161460"/>
            <a:ext cx="0" cy="1232400"/>
          </a:xfrm>
          <a:prstGeom prst="straightConnector1">
            <a:avLst/>
          </a:prstGeom>
          <a:noFill/>
          <a:ln cap="flat" cmpd="sng" w="9525">
            <a:solidFill>
              <a:schemeClr val="lt2"/>
            </a:solidFill>
            <a:prstDash val="solid"/>
            <a:round/>
            <a:headEnd len="med" w="med" type="none"/>
            <a:tailEnd len="med" w="med" type="none"/>
          </a:ln>
        </p:spPr>
      </p:cxnSp>
      <p:sp>
        <p:nvSpPr>
          <p:cNvPr id="389" name="Google Shape;389;p43"/>
          <p:cNvSpPr/>
          <p:nvPr/>
        </p:nvSpPr>
        <p:spPr>
          <a:xfrm>
            <a:off x="430425" y="4484050"/>
            <a:ext cx="2425200" cy="593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90" name="Google Shape;390;p43"/>
          <p:cNvCxnSpPr>
            <a:endCxn id="380" idx="2"/>
          </p:cNvCxnSpPr>
          <p:nvPr/>
        </p:nvCxnSpPr>
        <p:spPr>
          <a:xfrm flipH="1" rot="10800000">
            <a:off x="2395560" y="2483880"/>
            <a:ext cx="713400" cy="600"/>
          </a:xfrm>
          <a:prstGeom prst="straightConnector1">
            <a:avLst/>
          </a:prstGeom>
          <a:noFill/>
          <a:ln cap="flat" cmpd="sng" w="19050">
            <a:solidFill>
              <a:schemeClr val="accent1"/>
            </a:solidFill>
            <a:prstDash val="solid"/>
            <a:round/>
            <a:headEnd len="med" w="med" type="none"/>
            <a:tailEnd len="med" w="med" type="none"/>
          </a:ln>
        </p:spPr>
      </p:cxnSp>
      <p:cxnSp>
        <p:nvCxnSpPr>
          <p:cNvPr id="391" name="Google Shape;391;p43"/>
          <p:cNvCxnSpPr/>
          <p:nvPr/>
        </p:nvCxnSpPr>
        <p:spPr>
          <a:xfrm flipH="1" rot="10800000">
            <a:off x="4215360" y="2484930"/>
            <a:ext cx="713400" cy="600"/>
          </a:xfrm>
          <a:prstGeom prst="straightConnector1">
            <a:avLst/>
          </a:prstGeom>
          <a:noFill/>
          <a:ln cap="flat" cmpd="sng" w="19050">
            <a:solidFill>
              <a:schemeClr val="accent1"/>
            </a:solidFill>
            <a:prstDash val="solid"/>
            <a:round/>
            <a:headEnd len="med" w="med" type="none"/>
            <a:tailEnd len="med" w="med" type="none"/>
          </a:ln>
        </p:spPr>
      </p:cxnSp>
      <p:cxnSp>
        <p:nvCxnSpPr>
          <p:cNvPr id="392" name="Google Shape;392;p43"/>
          <p:cNvCxnSpPr/>
          <p:nvPr/>
        </p:nvCxnSpPr>
        <p:spPr>
          <a:xfrm flipH="1" rot="10800000">
            <a:off x="6044110" y="2457968"/>
            <a:ext cx="713400" cy="600"/>
          </a:xfrm>
          <a:prstGeom prst="straightConnector1">
            <a:avLst/>
          </a:prstGeom>
          <a:noFill/>
          <a:ln cap="flat" cmpd="sng" w="19050">
            <a:solidFill>
              <a:schemeClr val="accent1"/>
            </a:solidFill>
            <a:prstDash val="solid"/>
            <a:round/>
            <a:headEnd len="med" w="med" type="none"/>
            <a:tailEnd len="med" w="med" type="none"/>
          </a:ln>
        </p:spPr>
      </p:cxnSp>
      <p:pic>
        <p:nvPicPr>
          <p:cNvPr id="393" name="Google Shape;393;p43"/>
          <p:cNvPicPr preferRelativeResize="0"/>
          <p:nvPr/>
        </p:nvPicPr>
        <p:blipFill>
          <a:blip r:embed="rId3">
            <a:alphaModFix/>
          </a:blip>
          <a:stretch>
            <a:fillRect/>
          </a:stretch>
        </p:blipFill>
        <p:spPr>
          <a:xfrm>
            <a:off x="1463031" y="2118123"/>
            <a:ext cx="731520" cy="731520"/>
          </a:xfrm>
          <a:prstGeom prst="rect">
            <a:avLst/>
          </a:prstGeom>
          <a:noFill/>
          <a:ln>
            <a:noFill/>
          </a:ln>
        </p:spPr>
      </p:pic>
      <p:pic>
        <p:nvPicPr>
          <p:cNvPr id="394" name="Google Shape;394;p43"/>
          <p:cNvPicPr preferRelativeResize="0"/>
          <p:nvPr/>
        </p:nvPicPr>
        <p:blipFill>
          <a:blip r:embed="rId4">
            <a:alphaModFix/>
          </a:blip>
          <a:stretch>
            <a:fillRect/>
          </a:stretch>
        </p:blipFill>
        <p:spPr>
          <a:xfrm>
            <a:off x="6949550" y="2119473"/>
            <a:ext cx="731520" cy="731520"/>
          </a:xfrm>
          <a:prstGeom prst="rect">
            <a:avLst/>
          </a:prstGeom>
          <a:noFill/>
          <a:ln>
            <a:noFill/>
          </a:ln>
        </p:spPr>
      </p:pic>
      <p:pic>
        <p:nvPicPr>
          <p:cNvPr id="395" name="Google Shape;395;p43"/>
          <p:cNvPicPr preferRelativeResize="0"/>
          <p:nvPr/>
        </p:nvPicPr>
        <p:blipFill>
          <a:blip r:embed="rId5">
            <a:alphaModFix/>
          </a:blip>
          <a:stretch>
            <a:fillRect/>
          </a:stretch>
        </p:blipFill>
        <p:spPr>
          <a:xfrm>
            <a:off x="5120663" y="2119473"/>
            <a:ext cx="731520" cy="731520"/>
          </a:xfrm>
          <a:prstGeom prst="rect">
            <a:avLst/>
          </a:prstGeom>
          <a:noFill/>
          <a:ln>
            <a:noFill/>
          </a:ln>
        </p:spPr>
      </p:pic>
      <p:pic>
        <p:nvPicPr>
          <p:cNvPr id="396" name="Google Shape;396;p43"/>
          <p:cNvPicPr preferRelativeResize="0"/>
          <p:nvPr/>
        </p:nvPicPr>
        <p:blipFill>
          <a:blip r:embed="rId6">
            <a:alphaModFix/>
          </a:blip>
          <a:stretch>
            <a:fillRect/>
          </a:stretch>
        </p:blipFill>
        <p:spPr>
          <a:xfrm>
            <a:off x="3342100" y="2165185"/>
            <a:ext cx="640081" cy="6400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4"/>
          <p:cNvPicPr preferRelativeResize="0"/>
          <p:nvPr>
            <p:ph idx="2" type="pic"/>
          </p:nvPr>
        </p:nvPicPr>
        <p:blipFill rotWithShape="1">
          <a:blip r:embed="rId3">
            <a:alphaModFix/>
          </a:blip>
          <a:srcRect b="0" l="2839" r="2839" t="0"/>
          <a:stretch/>
        </p:blipFill>
        <p:spPr>
          <a:xfrm>
            <a:off x="4011575" y="1205190"/>
            <a:ext cx="5042400" cy="2967900"/>
          </a:xfrm>
          <a:prstGeom prst="roundRect">
            <a:avLst>
              <a:gd fmla="val 16667" name="adj"/>
            </a:avLst>
          </a:prstGeom>
        </p:spPr>
      </p:pic>
      <p:sp>
        <p:nvSpPr>
          <p:cNvPr id="402" name="Google Shape;402;p44"/>
          <p:cNvSpPr txBox="1"/>
          <p:nvPr>
            <p:ph type="title"/>
          </p:nvPr>
        </p:nvSpPr>
        <p:spPr>
          <a:xfrm>
            <a:off x="1172600" y="596800"/>
            <a:ext cx="35436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Plan</a:t>
            </a:r>
            <a:endParaRPr/>
          </a:p>
        </p:txBody>
      </p:sp>
      <p:sp>
        <p:nvSpPr>
          <p:cNvPr id="403" name="Google Shape;403;p4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04" name="Google Shape;404;p44"/>
          <p:cNvPicPr preferRelativeResize="0"/>
          <p:nvPr/>
        </p:nvPicPr>
        <p:blipFill>
          <a:blip r:embed="rId4">
            <a:alphaModFix/>
          </a:blip>
          <a:stretch>
            <a:fillRect/>
          </a:stretch>
        </p:blipFill>
        <p:spPr>
          <a:xfrm>
            <a:off x="452575" y="596802"/>
            <a:ext cx="608401" cy="608401"/>
          </a:xfrm>
          <a:prstGeom prst="rect">
            <a:avLst/>
          </a:prstGeom>
          <a:noFill/>
          <a:ln>
            <a:noFill/>
          </a:ln>
        </p:spPr>
      </p:pic>
      <p:sp>
        <p:nvSpPr>
          <p:cNvPr id="405" name="Google Shape;405;p44"/>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6" name="Google Shape;406;p44"/>
          <p:cNvSpPr txBox="1"/>
          <p:nvPr>
            <p:ph idx="4294967295" type="subTitle"/>
          </p:nvPr>
        </p:nvSpPr>
        <p:spPr>
          <a:xfrm>
            <a:off x="467975" y="1401575"/>
            <a:ext cx="3543600" cy="699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Plan what missions to do in the run and in what order</a:t>
            </a:r>
            <a:endParaRPr sz="1800"/>
          </a:p>
        </p:txBody>
      </p:sp>
      <p:sp>
        <p:nvSpPr>
          <p:cNvPr id="407" name="Google Shape;407;p44"/>
          <p:cNvSpPr txBox="1"/>
          <p:nvPr>
            <p:ph idx="4294967295" type="body"/>
          </p:nvPr>
        </p:nvSpPr>
        <p:spPr>
          <a:xfrm>
            <a:off x="452575" y="2100875"/>
            <a:ext cx="3543600" cy="234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50"/>
              <a:t>4 things taken into account:</a:t>
            </a:r>
            <a:endParaRPr sz="1350"/>
          </a:p>
          <a:p>
            <a:pPr indent="-314325" lvl="0" marL="457200" rtl="0" algn="l">
              <a:lnSpc>
                <a:spcPct val="100000"/>
              </a:lnSpc>
              <a:spcBef>
                <a:spcPts val="0"/>
              </a:spcBef>
              <a:spcAft>
                <a:spcPts val="0"/>
              </a:spcAft>
              <a:buSzPts val="1350"/>
              <a:buAutoNum type="arabicPeriod"/>
            </a:pPr>
            <a:r>
              <a:rPr lang="en" sz="1350"/>
              <a:t>How difficult is a mission</a:t>
            </a:r>
            <a:endParaRPr sz="1350"/>
          </a:p>
          <a:p>
            <a:pPr indent="-314325" lvl="0" marL="457200" rtl="0" algn="l">
              <a:lnSpc>
                <a:spcPct val="100000"/>
              </a:lnSpc>
              <a:spcBef>
                <a:spcPts val="0"/>
              </a:spcBef>
              <a:spcAft>
                <a:spcPts val="0"/>
              </a:spcAft>
              <a:buSzPts val="1350"/>
              <a:buAutoNum type="arabicPeriod"/>
            </a:pPr>
            <a:r>
              <a:rPr lang="en" sz="1350"/>
              <a:t>Where is the mission located in relation to others we want to do</a:t>
            </a:r>
            <a:endParaRPr sz="1350"/>
          </a:p>
          <a:p>
            <a:pPr indent="-314325" lvl="0" marL="457200" rtl="0" algn="l">
              <a:lnSpc>
                <a:spcPct val="100000"/>
              </a:lnSpc>
              <a:spcBef>
                <a:spcPts val="0"/>
              </a:spcBef>
              <a:spcAft>
                <a:spcPts val="0"/>
              </a:spcAft>
              <a:buSzPts val="1350"/>
              <a:buAutoNum type="arabicPeriod"/>
            </a:pPr>
            <a:r>
              <a:rPr lang="en" sz="1350"/>
              <a:t>If mission can be solved with a similar attachment to other missions</a:t>
            </a:r>
            <a:endParaRPr sz="1350"/>
          </a:p>
          <a:p>
            <a:pPr indent="-314325" lvl="0" marL="457200" rtl="0" algn="l">
              <a:lnSpc>
                <a:spcPct val="100000"/>
              </a:lnSpc>
              <a:spcBef>
                <a:spcPts val="0"/>
              </a:spcBef>
              <a:spcAft>
                <a:spcPts val="0"/>
              </a:spcAft>
              <a:buSzPts val="1350"/>
              <a:buAutoNum type="arabicPeriod"/>
            </a:pPr>
            <a:r>
              <a:rPr lang="en" sz="1350"/>
              <a:t>What side of the board robot will be at and where it needs to go</a:t>
            </a:r>
            <a:endParaRPr sz="1350"/>
          </a:p>
          <a:p>
            <a:pPr indent="0" lvl="0" marL="0" rtl="0" algn="l">
              <a:lnSpc>
                <a:spcPct val="100000"/>
              </a:lnSpc>
              <a:spcBef>
                <a:spcPts val="0"/>
              </a:spcBef>
              <a:spcAft>
                <a:spcPts val="0"/>
              </a:spcAft>
              <a:buNone/>
            </a:pPr>
            <a:r>
              <a:t/>
            </a:r>
            <a:endParaRPr sz="1350"/>
          </a:p>
          <a:p>
            <a:pPr indent="0" lvl="0" marL="0" rtl="0" algn="l">
              <a:lnSpc>
                <a:spcPct val="100000"/>
              </a:lnSpc>
              <a:spcBef>
                <a:spcPts val="0"/>
              </a:spcBef>
              <a:spcAft>
                <a:spcPts val="0"/>
              </a:spcAft>
              <a:buNone/>
            </a:pPr>
            <a:r>
              <a:rPr lang="en" sz="1350"/>
              <a:t>We then discuss possible routes to take and test drive them using our remote control</a:t>
            </a:r>
            <a:endParaRPr sz="13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5"/>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3" name="Google Shape;413;p45"/>
          <p:cNvSpPr txBox="1"/>
          <p:nvPr>
            <p:ph type="title"/>
          </p:nvPr>
        </p:nvSpPr>
        <p:spPr>
          <a:xfrm>
            <a:off x="1112588" y="596800"/>
            <a:ext cx="2602500" cy="6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Build</a:t>
            </a:r>
            <a:endParaRPr/>
          </a:p>
        </p:txBody>
      </p:sp>
      <p:sp>
        <p:nvSpPr>
          <p:cNvPr id="414" name="Google Shape;414;p45"/>
          <p:cNvSpPr txBox="1"/>
          <p:nvPr>
            <p:ph idx="1" type="subTitle"/>
          </p:nvPr>
        </p:nvSpPr>
        <p:spPr>
          <a:xfrm>
            <a:off x="467975" y="1401575"/>
            <a:ext cx="3247200" cy="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Build attachments to complete each mission</a:t>
            </a:r>
            <a:endParaRPr sz="1800"/>
          </a:p>
        </p:txBody>
      </p:sp>
      <p:sp>
        <p:nvSpPr>
          <p:cNvPr id="415" name="Google Shape;415;p45"/>
          <p:cNvSpPr txBox="1"/>
          <p:nvPr>
            <p:ph idx="8" type="body"/>
          </p:nvPr>
        </p:nvSpPr>
        <p:spPr>
          <a:xfrm>
            <a:off x="452575" y="2111075"/>
            <a:ext cx="3247200" cy="2559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sz="1300"/>
              <a:t>What missions can be done by similar attachments?</a:t>
            </a:r>
            <a:endParaRPr sz="1300"/>
          </a:p>
          <a:p>
            <a:pPr indent="-311150" lvl="0" marL="457200" rtl="0" algn="l">
              <a:lnSpc>
                <a:spcPct val="100000"/>
              </a:lnSpc>
              <a:spcBef>
                <a:spcPts val="0"/>
              </a:spcBef>
              <a:spcAft>
                <a:spcPts val="0"/>
              </a:spcAft>
              <a:buSzPts val="1300"/>
              <a:buChar char="●"/>
            </a:pPr>
            <a:r>
              <a:rPr lang="en" sz="1300"/>
              <a:t>Can a mission be solved passively (without using a motor)?</a:t>
            </a:r>
            <a:endParaRPr sz="1300"/>
          </a:p>
          <a:p>
            <a:pPr indent="-311150" lvl="0" marL="457200" rtl="0" algn="l">
              <a:lnSpc>
                <a:spcPct val="100000"/>
              </a:lnSpc>
              <a:spcBef>
                <a:spcPts val="0"/>
              </a:spcBef>
              <a:spcAft>
                <a:spcPts val="0"/>
              </a:spcAft>
              <a:buSzPts val="1300"/>
              <a:buChar char="●"/>
            </a:pPr>
            <a:r>
              <a:rPr lang="en" sz="1300"/>
              <a:t>Try fit all tools for each run onto a standard drop-on connector</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 sz="1300"/>
              <a:t>Throughout the year, we found we have been overcomplicating some attachments, so most of the time simple is best - CarWasher is a good example</a:t>
            </a:r>
            <a:endParaRPr sz="1300"/>
          </a:p>
        </p:txBody>
      </p:sp>
      <p:pic>
        <p:nvPicPr>
          <p:cNvPr id="416" name="Google Shape;416;p45"/>
          <p:cNvPicPr preferRelativeResize="0"/>
          <p:nvPr>
            <p:ph idx="2" type="pic"/>
          </p:nvPr>
        </p:nvPicPr>
        <p:blipFill rotWithShape="1">
          <a:blip r:embed="rId3">
            <a:alphaModFix/>
          </a:blip>
          <a:srcRect b="0" l="0" r="0" t="0"/>
          <a:stretch/>
        </p:blipFill>
        <p:spPr>
          <a:xfrm>
            <a:off x="3966125" y="557375"/>
            <a:ext cx="1471500" cy="1471500"/>
          </a:xfrm>
          <a:prstGeom prst="roundRect">
            <a:avLst>
              <a:gd fmla="val 16667" name="adj"/>
            </a:avLst>
          </a:prstGeom>
        </p:spPr>
      </p:pic>
      <p:pic>
        <p:nvPicPr>
          <p:cNvPr id="417" name="Google Shape;417;p45"/>
          <p:cNvPicPr preferRelativeResize="0"/>
          <p:nvPr>
            <p:ph idx="3" type="pic"/>
          </p:nvPr>
        </p:nvPicPr>
        <p:blipFill rotWithShape="1">
          <a:blip r:embed="rId4">
            <a:alphaModFix/>
          </a:blip>
          <a:srcRect b="0" l="1653" r="1653" t="0"/>
          <a:stretch/>
        </p:blipFill>
        <p:spPr>
          <a:xfrm>
            <a:off x="5688575" y="557375"/>
            <a:ext cx="1422900" cy="1471500"/>
          </a:xfrm>
          <a:prstGeom prst="roundRect">
            <a:avLst>
              <a:gd fmla="val 16667" name="adj"/>
            </a:avLst>
          </a:prstGeom>
        </p:spPr>
      </p:pic>
      <p:pic>
        <p:nvPicPr>
          <p:cNvPr id="418" name="Google Shape;418;p45"/>
          <p:cNvPicPr preferRelativeResize="0"/>
          <p:nvPr>
            <p:ph idx="4" type="pic"/>
          </p:nvPr>
        </p:nvPicPr>
        <p:blipFill rotWithShape="1">
          <a:blip r:embed="rId5">
            <a:alphaModFix/>
          </a:blip>
          <a:srcRect b="0" l="1653" r="1653" t="0"/>
          <a:stretch/>
        </p:blipFill>
        <p:spPr>
          <a:xfrm>
            <a:off x="7362425" y="557375"/>
            <a:ext cx="1422900" cy="1471500"/>
          </a:xfrm>
          <a:prstGeom prst="roundRect">
            <a:avLst>
              <a:gd fmla="val 16667" name="adj"/>
            </a:avLst>
          </a:prstGeom>
        </p:spPr>
      </p:pic>
      <p:pic>
        <p:nvPicPr>
          <p:cNvPr id="419" name="Google Shape;419;p45"/>
          <p:cNvPicPr preferRelativeResize="0"/>
          <p:nvPr>
            <p:ph idx="5" type="pic"/>
          </p:nvPr>
        </p:nvPicPr>
        <p:blipFill rotWithShape="1">
          <a:blip r:embed="rId6">
            <a:alphaModFix/>
          </a:blip>
          <a:srcRect b="0" l="3306" r="3296" t="0"/>
          <a:stretch/>
        </p:blipFill>
        <p:spPr>
          <a:xfrm>
            <a:off x="4014725" y="2644475"/>
            <a:ext cx="1374300" cy="1471500"/>
          </a:xfrm>
          <a:prstGeom prst="roundRect">
            <a:avLst>
              <a:gd fmla="val 16667" name="adj"/>
            </a:avLst>
          </a:prstGeom>
        </p:spPr>
      </p:pic>
      <p:pic>
        <p:nvPicPr>
          <p:cNvPr id="420" name="Google Shape;420;p45"/>
          <p:cNvPicPr preferRelativeResize="0"/>
          <p:nvPr>
            <p:ph idx="7" type="pic"/>
          </p:nvPr>
        </p:nvPicPr>
        <p:blipFill rotWithShape="1">
          <a:blip r:embed="rId7">
            <a:alphaModFix/>
          </a:blip>
          <a:srcRect b="0" l="3306" r="3296" t="0"/>
          <a:stretch/>
        </p:blipFill>
        <p:spPr>
          <a:xfrm>
            <a:off x="7362425" y="2644475"/>
            <a:ext cx="1374300" cy="1471500"/>
          </a:xfrm>
          <a:prstGeom prst="roundRect">
            <a:avLst>
              <a:gd fmla="val 16667" name="adj"/>
            </a:avLst>
          </a:prstGeom>
        </p:spPr>
      </p:pic>
      <p:sp>
        <p:nvSpPr>
          <p:cNvPr id="421" name="Google Shape;421;p45"/>
          <p:cNvSpPr txBox="1"/>
          <p:nvPr>
            <p:ph idx="9" type="subTitle"/>
          </p:nvPr>
        </p:nvSpPr>
        <p:spPr>
          <a:xfrm>
            <a:off x="4014725" y="20288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Run 1 - Changing Shipping Lanes</a:t>
            </a:r>
            <a:endParaRPr sz="1100"/>
          </a:p>
        </p:txBody>
      </p:sp>
      <p:sp>
        <p:nvSpPr>
          <p:cNvPr id="422" name="Google Shape;422;p45"/>
          <p:cNvSpPr txBox="1"/>
          <p:nvPr>
            <p:ph idx="13" type="subTitle"/>
          </p:nvPr>
        </p:nvSpPr>
        <p:spPr>
          <a:xfrm>
            <a:off x="5688575" y="20288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Run 2 - Krill / Coral and Anglerfish</a:t>
            </a:r>
            <a:endParaRPr sz="1100"/>
          </a:p>
        </p:txBody>
      </p:sp>
      <p:sp>
        <p:nvSpPr>
          <p:cNvPr id="423" name="Google Shape;423;p45"/>
          <p:cNvSpPr txBox="1"/>
          <p:nvPr>
            <p:ph idx="14" type="subTitle"/>
          </p:nvPr>
        </p:nvSpPr>
        <p:spPr>
          <a:xfrm>
            <a:off x="7362425" y="20288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Run 3 - Coral Nursery / Reef and Shark</a:t>
            </a:r>
            <a:endParaRPr sz="1100"/>
          </a:p>
        </p:txBody>
      </p:sp>
      <p:sp>
        <p:nvSpPr>
          <p:cNvPr id="424" name="Google Shape;424;p45"/>
          <p:cNvSpPr txBox="1"/>
          <p:nvPr>
            <p:ph idx="15" type="subTitle"/>
          </p:nvPr>
        </p:nvSpPr>
        <p:spPr>
          <a:xfrm>
            <a:off x="4014725" y="41159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Run 4 - Radar and Plankton Sample</a:t>
            </a:r>
            <a:endParaRPr sz="1100"/>
          </a:p>
        </p:txBody>
      </p:sp>
      <p:sp>
        <p:nvSpPr>
          <p:cNvPr id="425" name="Google Shape;425;p45"/>
          <p:cNvSpPr txBox="1"/>
          <p:nvPr>
            <p:ph idx="16" type="subTitle"/>
          </p:nvPr>
        </p:nvSpPr>
        <p:spPr>
          <a:xfrm>
            <a:off x="5688575" y="41159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Run 5 - Whale</a:t>
            </a:r>
            <a:endParaRPr sz="1100"/>
          </a:p>
        </p:txBody>
      </p:sp>
      <p:sp>
        <p:nvSpPr>
          <p:cNvPr id="426" name="Google Shape;426;p45"/>
          <p:cNvSpPr txBox="1"/>
          <p:nvPr>
            <p:ph idx="17" type="subTitle"/>
          </p:nvPr>
        </p:nvSpPr>
        <p:spPr>
          <a:xfrm>
            <a:off x="7362425" y="4115975"/>
            <a:ext cx="13743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t>Run 6 - Submarine and Unknown Sea Creature</a:t>
            </a:r>
            <a:endParaRPr sz="1100"/>
          </a:p>
        </p:txBody>
      </p:sp>
      <p:sp>
        <p:nvSpPr>
          <p:cNvPr id="427" name="Google Shape;427;p4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28" name="Google Shape;428;p45"/>
          <p:cNvPicPr preferRelativeResize="0"/>
          <p:nvPr>
            <p:ph idx="2" type="pic"/>
          </p:nvPr>
        </p:nvPicPr>
        <p:blipFill rotWithShape="1">
          <a:blip r:embed="rId8">
            <a:alphaModFix/>
          </a:blip>
          <a:srcRect b="0" l="3306" r="3296" t="0"/>
          <a:stretch/>
        </p:blipFill>
        <p:spPr>
          <a:xfrm>
            <a:off x="5740350" y="2644475"/>
            <a:ext cx="1374300" cy="1471500"/>
          </a:xfrm>
          <a:prstGeom prst="roundRect">
            <a:avLst>
              <a:gd fmla="val 9463" name="adj"/>
            </a:avLst>
          </a:prstGeom>
          <a:noFill/>
          <a:ln>
            <a:noFill/>
          </a:ln>
        </p:spPr>
      </p:pic>
      <p:pic>
        <p:nvPicPr>
          <p:cNvPr id="429" name="Google Shape;429;p45"/>
          <p:cNvPicPr preferRelativeResize="0"/>
          <p:nvPr/>
        </p:nvPicPr>
        <p:blipFill>
          <a:blip r:embed="rId9">
            <a:alphaModFix/>
          </a:blip>
          <a:stretch>
            <a:fillRect/>
          </a:stretch>
        </p:blipFill>
        <p:spPr>
          <a:xfrm>
            <a:off x="452575" y="658125"/>
            <a:ext cx="504650" cy="50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6"/>
          <p:cNvPicPr preferRelativeResize="0"/>
          <p:nvPr/>
        </p:nvPicPr>
        <p:blipFill>
          <a:blip r:embed="rId3">
            <a:alphaModFix/>
          </a:blip>
          <a:stretch>
            <a:fillRect/>
          </a:stretch>
        </p:blipFill>
        <p:spPr>
          <a:xfrm>
            <a:off x="452576" y="596778"/>
            <a:ext cx="608401" cy="608421"/>
          </a:xfrm>
          <a:prstGeom prst="rect">
            <a:avLst/>
          </a:prstGeom>
          <a:noFill/>
          <a:ln>
            <a:noFill/>
          </a:ln>
        </p:spPr>
      </p:pic>
      <p:pic>
        <p:nvPicPr>
          <p:cNvPr id="435" name="Google Shape;435;p46"/>
          <p:cNvPicPr preferRelativeResize="0"/>
          <p:nvPr>
            <p:ph idx="2" type="pic"/>
          </p:nvPr>
        </p:nvPicPr>
        <p:blipFill rotWithShape="1">
          <a:blip r:embed="rId4">
            <a:alphaModFix/>
          </a:blip>
          <a:srcRect b="17423" l="0" r="0" t="20572"/>
          <a:stretch/>
        </p:blipFill>
        <p:spPr>
          <a:xfrm>
            <a:off x="5039225" y="125900"/>
            <a:ext cx="3905400" cy="2421300"/>
          </a:xfrm>
          <a:prstGeom prst="roundRect">
            <a:avLst>
              <a:gd fmla="val 16667" name="adj"/>
            </a:avLst>
          </a:prstGeom>
        </p:spPr>
      </p:pic>
      <p:pic>
        <p:nvPicPr>
          <p:cNvPr id="436" name="Google Shape;436;p46"/>
          <p:cNvPicPr preferRelativeResize="0"/>
          <p:nvPr>
            <p:ph idx="3" type="pic"/>
          </p:nvPr>
        </p:nvPicPr>
        <p:blipFill rotWithShape="1">
          <a:blip r:embed="rId5">
            <a:alphaModFix/>
          </a:blip>
          <a:srcRect b="0" l="4865" r="4874" t="0"/>
          <a:stretch/>
        </p:blipFill>
        <p:spPr>
          <a:xfrm>
            <a:off x="5039775" y="2624675"/>
            <a:ext cx="3905400" cy="2298600"/>
          </a:xfrm>
          <a:prstGeom prst="roundRect">
            <a:avLst>
              <a:gd fmla="val 16667" name="adj"/>
            </a:avLst>
          </a:prstGeom>
        </p:spPr>
      </p:pic>
      <p:sp>
        <p:nvSpPr>
          <p:cNvPr id="437" name="Google Shape;437;p46"/>
          <p:cNvSpPr txBox="1"/>
          <p:nvPr>
            <p:ph type="title"/>
          </p:nvPr>
        </p:nvSpPr>
        <p:spPr>
          <a:xfrm>
            <a:off x="1172600" y="596800"/>
            <a:ext cx="35436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Drive</a:t>
            </a:r>
            <a:endParaRPr/>
          </a:p>
        </p:txBody>
      </p:sp>
      <p:sp>
        <p:nvSpPr>
          <p:cNvPr id="438" name="Google Shape;438;p4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39" name="Google Shape;439;p46"/>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40" name="Google Shape;440;p46"/>
          <p:cNvSpPr txBox="1"/>
          <p:nvPr>
            <p:ph idx="4294967295" type="subTitle"/>
          </p:nvPr>
        </p:nvSpPr>
        <p:spPr>
          <a:xfrm>
            <a:off x="467975" y="1401575"/>
            <a:ext cx="3543600" cy="699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Use remote control to code the robot more quickly</a:t>
            </a:r>
            <a:endParaRPr sz="1800"/>
          </a:p>
        </p:txBody>
      </p:sp>
      <p:sp>
        <p:nvSpPr>
          <p:cNvPr id="441" name="Google Shape;441;p46"/>
          <p:cNvSpPr txBox="1"/>
          <p:nvPr>
            <p:ph idx="4294967295" type="body"/>
          </p:nvPr>
        </p:nvSpPr>
        <p:spPr>
          <a:xfrm>
            <a:off x="452575" y="2100875"/>
            <a:ext cx="3543600" cy="234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Using Pybricks and remote control:</a:t>
            </a:r>
            <a:endParaRPr sz="1400"/>
          </a:p>
          <a:p>
            <a:pPr indent="-317500" lvl="0" marL="457200" rtl="0" algn="l">
              <a:lnSpc>
                <a:spcPct val="100000"/>
              </a:lnSpc>
              <a:spcBef>
                <a:spcPts val="0"/>
              </a:spcBef>
              <a:spcAft>
                <a:spcPts val="0"/>
              </a:spcAft>
              <a:buSzPts val="1400"/>
              <a:buAutoNum type="arabicPeriod"/>
            </a:pPr>
            <a:r>
              <a:rPr lang="en" sz="1400"/>
              <a:t>Connect robot to laptop and run code</a:t>
            </a:r>
            <a:endParaRPr sz="1400"/>
          </a:p>
          <a:p>
            <a:pPr indent="-317500" lvl="0" marL="457200" rtl="0" algn="l">
              <a:lnSpc>
                <a:spcPct val="100000"/>
              </a:lnSpc>
              <a:spcBef>
                <a:spcPts val="0"/>
              </a:spcBef>
              <a:spcAft>
                <a:spcPts val="0"/>
              </a:spcAft>
              <a:buSzPts val="1400"/>
              <a:buAutoNum type="arabicPeriod"/>
            </a:pPr>
            <a:r>
              <a:rPr lang="en" sz="1400"/>
              <a:t>Drive/turn desired distance </a:t>
            </a:r>
            <a:endParaRPr sz="1400"/>
          </a:p>
          <a:p>
            <a:pPr indent="-317500" lvl="0" marL="457200" rtl="0" algn="l">
              <a:lnSpc>
                <a:spcPct val="100000"/>
              </a:lnSpc>
              <a:spcBef>
                <a:spcPts val="0"/>
              </a:spcBef>
              <a:spcAft>
                <a:spcPts val="0"/>
              </a:spcAft>
              <a:buSzPts val="1400"/>
              <a:buAutoNum type="arabicPeriod"/>
            </a:pPr>
            <a:r>
              <a:rPr lang="en" sz="1400"/>
              <a:t>Press red button to send distance to computer</a:t>
            </a:r>
            <a:endParaRPr sz="1400"/>
          </a:p>
          <a:p>
            <a:pPr indent="-317500" lvl="0" marL="457200" rtl="0" algn="l">
              <a:lnSpc>
                <a:spcPct val="100000"/>
              </a:lnSpc>
              <a:spcBef>
                <a:spcPts val="0"/>
              </a:spcBef>
              <a:spcAft>
                <a:spcPts val="0"/>
              </a:spcAft>
              <a:buSzPts val="1400"/>
              <a:buAutoNum type="arabicPeriod"/>
            </a:pPr>
            <a:r>
              <a:rPr lang="en" sz="1400"/>
              <a:t>Copy code into program</a:t>
            </a:r>
            <a:endParaRPr sz="1400"/>
          </a:p>
          <a:p>
            <a:pPr indent="-317500" lvl="0" marL="457200" rtl="0" algn="l">
              <a:lnSpc>
                <a:spcPct val="100000"/>
              </a:lnSpc>
              <a:spcBef>
                <a:spcPts val="0"/>
              </a:spcBef>
              <a:spcAft>
                <a:spcPts val="0"/>
              </a:spcAft>
              <a:buSzPts val="1400"/>
              <a:buAutoNum type="arabicPeriod"/>
            </a:pPr>
            <a:r>
              <a:rPr lang="en" sz="1400"/>
              <a:t>Repeat for all movements in the run</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47"/>
          <p:cNvPicPr preferRelativeResize="0"/>
          <p:nvPr/>
        </p:nvPicPr>
        <p:blipFill>
          <a:blip r:embed="rId3">
            <a:alphaModFix/>
          </a:blip>
          <a:stretch>
            <a:fillRect/>
          </a:stretch>
        </p:blipFill>
        <p:spPr>
          <a:xfrm>
            <a:off x="452574" y="596799"/>
            <a:ext cx="608399" cy="608401"/>
          </a:xfrm>
          <a:prstGeom prst="rect">
            <a:avLst/>
          </a:prstGeom>
          <a:noFill/>
          <a:ln>
            <a:noFill/>
          </a:ln>
        </p:spPr>
      </p:pic>
      <p:pic>
        <p:nvPicPr>
          <p:cNvPr id="447" name="Google Shape;447;p47"/>
          <p:cNvPicPr preferRelativeResize="0"/>
          <p:nvPr>
            <p:ph idx="2" type="pic"/>
          </p:nvPr>
        </p:nvPicPr>
        <p:blipFill rotWithShape="1">
          <a:blip r:embed="rId4">
            <a:alphaModFix/>
          </a:blip>
          <a:srcRect b="0" l="2839" r="2839" t="0"/>
          <a:stretch/>
        </p:blipFill>
        <p:spPr>
          <a:xfrm>
            <a:off x="5039775" y="203250"/>
            <a:ext cx="3905400" cy="2298600"/>
          </a:xfrm>
          <a:prstGeom prst="roundRect">
            <a:avLst>
              <a:gd fmla="val 16667" name="adj"/>
            </a:avLst>
          </a:prstGeom>
        </p:spPr>
      </p:pic>
      <p:pic>
        <p:nvPicPr>
          <p:cNvPr descr="Office workers collaborating around a computer." id="448" name="Google Shape;448;p47"/>
          <p:cNvPicPr preferRelativeResize="0"/>
          <p:nvPr>
            <p:ph idx="3" type="pic"/>
          </p:nvPr>
        </p:nvPicPr>
        <p:blipFill rotWithShape="1">
          <a:blip r:embed="rId5">
            <a:alphaModFix/>
          </a:blip>
          <a:srcRect b="3531" l="0" r="0" t="3531"/>
          <a:stretch/>
        </p:blipFill>
        <p:spPr>
          <a:xfrm>
            <a:off x="5039775" y="2624675"/>
            <a:ext cx="3905400" cy="2298600"/>
          </a:xfrm>
          <a:prstGeom prst="roundRect">
            <a:avLst>
              <a:gd fmla="val 16667" name="adj"/>
            </a:avLst>
          </a:prstGeom>
        </p:spPr>
      </p:pic>
      <p:sp>
        <p:nvSpPr>
          <p:cNvPr id="449" name="Google Shape;449;p47"/>
          <p:cNvSpPr txBox="1"/>
          <p:nvPr>
            <p:ph type="title"/>
          </p:nvPr>
        </p:nvSpPr>
        <p:spPr>
          <a:xfrm>
            <a:off x="1172600" y="596800"/>
            <a:ext cx="35436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Adjust</a:t>
            </a:r>
            <a:endParaRPr/>
          </a:p>
        </p:txBody>
      </p:sp>
      <p:sp>
        <p:nvSpPr>
          <p:cNvPr id="450" name="Google Shape;450;p4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51" name="Google Shape;451;p47"/>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2" name="Google Shape;452;p47"/>
          <p:cNvSpPr txBox="1"/>
          <p:nvPr>
            <p:ph idx="4294967295" type="subTitle"/>
          </p:nvPr>
        </p:nvSpPr>
        <p:spPr>
          <a:xfrm>
            <a:off x="467975" y="1401575"/>
            <a:ext cx="3543600" cy="699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Edit the code for maximum accuracy and consistency</a:t>
            </a:r>
            <a:endParaRPr sz="1800"/>
          </a:p>
        </p:txBody>
      </p:sp>
      <p:sp>
        <p:nvSpPr>
          <p:cNvPr id="453" name="Google Shape;453;p47"/>
          <p:cNvSpPr txBox="1"/>
          <p:nvPr>
            <p:ph idx="4294967295" type="body"/>
          </p:nvPr>
        </p:nvSpPr>
        <p:spPr>
          <a:xfrm>
            <a:off x="452575" y="2100875"/>
            <a:ext cx="3543600" cy="250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We used an iterative coding process to code the robot, running the code, then </a:t>
            </a:r>
            <a:r>
              <a:rPr lang="en" sz="1400"/>
              <a:t>editing</a:t>
            </a:r>
            <a:r>
              <a:rPr lang="en" sz="1400"/>
              <a:t> it and running it again. Using the remote was not 100% accurate to what we wanted every time, so code improvement actually took up the majority of our time. On our third run, completing the Coral Reef, Shark and coral nursery, we completely restarted coding it at least 4 times (in a single week).</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8"/>
          <p:cNvPicPr preferRelativeResize="0"/>
          <p:nvPr/>
        </p:nvPicPr>
        <p:blipFill rotWithShape="1">
          <a:blip r:embed="rId3">
            <a:alphaModFix/>
          </a:blip>
          <a:srcRect b="0" l="0" r="0" t="0"/>
          <a:stretch/>
        </p:blipFill>
        <p:spPr>
          <a:xfrm>
            <a:off x="467975" y="551350"/>
            <a:ext cx="699300" cy="699300"/>
          </a:xfrm>
          <a:prstGeom prst="rect">
            <a:avLst/>
          </a:prstGeom>
          <a:noFill/>
          <a:ln>
            <a:noFill/>
          </a:ln>
        </p:spPr>
      </p:pic>
      <p:sp>
        <p:nvSpPr>
          <p:cNvPr id="459" name="Google Shape;459;p48"/>
          <p:cNvSpPr txBox="1"/>
          <p:nvPr>
            <p:ph type="title"/>
          </p:nvPr>
        </p:nvSpPr>
        <p:spPr>
          <a:xfrm>
            <a:off x="1172600" y="596800"/>
            <a:ext cx="28236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Pybricks</a:t>
            </a:r>
            <a:endParaRPr/>
          </a:p>
        </p:txBody>
      </p:sp>
      <p:sp>
        <p:nvSpPr>
          <p:cNvPr id="460" name="Google Shape;460;p4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61" name="Google Shape;461;p48"/>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2" name="Google Shape;462;p48"/>
          <p:cNvSpPr txBox="1"/>
          <p:nvPr>
            <p:ph idx="4294967295" type="subTitle"/>
          </p:nvPr>
        </p:nvSpPr>
        <p:spPr>
          <a:xfrm>
            <a:off x="467975" y="1401575"/>
            <a:ext cx="3543600" cy="699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Harder to use but far more customisable and accurate</a:t>
            </a:r>
            <a:endParaRPr sz="1800"/>
          </a:p>
        </p:txBody>
      </p:sp>
      <p:sp>
        <p:nvSpPr>
          <p:cNvPr id="463" name="Google Shape;463;p48"/>
          <p:cNvSpPr txBox="1"/>
          <p:nvPr>
            <p:ph idx="4294967295" type="body"/>
          </p:nvPr>
        </p:nvSpPr>
        <p:spPr>
          <a:xfrm>
            <a:off x="452575" y="2100875"/>
            <a:ext cx="3543600" cy="25302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sz="1300"/>
              <a:t>Python-based</a:t>
            </a:r>
            <a:endParaRPr sz="1300"/>
          </a:p>
          <a:p>
            <a:pPr indent="-311150" lvl="0" marL="457200" rtl="0" algn="l">
              <a:lnSpc>
                <a:spcPct val="100000"/>
              </a:lnSpc>
              <a:spcBef>
                <a:spcPts val="0"/>
              </a:spcBef>
              <a:spcAft>
                <a:spcPts val="0"/>
              </a:spcAft>
              <a:buSzPts val="1300"/>
              <a:buChar char="●"/>
            </a:pPr>
            <a:r>
              <a:rPr lang="en" sz="1300"/>
              <a:t>Built-in gyro support</a:t>
            </a:r>
            <a:endParaRPr sz="1300"/>
          </a:p>
          <a:p>
            <a:pPr indent="-311150" lvl="0" marL="457200" rtl="0" algn="l">
              <a:lnSpc>
                <a:spcPct val="100000"/>
              </a:lnSpc>
              <a:spcBef>
                <a:spcPts val="0"/>
              </a:spcBef>
              <a:spcAft>
                <a:spcPts val="0"/>
              </a:spcAft>
              <a:buSzPts val="1300"/>
              <a:buChar char="●"/>
            </a:pPr>
            <a:r>
              <a:rPr lang="en" sz="1300"/>
              <a:t>Allows use of remote control to drive robot without coding it</a:t>
            </a:r>
            <a:endParaRPr sz="1300"/>
          </a:p>
          <a:p>
            <a:pPr indent="-311150" lvl="0" marL="457200" rtl="0" algn="l">
              <a:lnSpc>
                <a:spcPct val="100000"/>
              </a:lnSpc>
              <a:spcBef>
                <a:spcPts val="0"/>
              </a:spcBef>
              <a:spcAft>
                <a:spcPts val="0"/>
              </a:spcAft>
              <a:buSzPts val="1300"/>
              <a:buChar char="●"/>
            </a:pPr>
            <a:r>
              <a:rPr lang="en" sz="1300"/>
              <a:t>Simultaneous movements</a:t>
            </a:r>
            <a:endParaRPr sz="1300"/>
          </a:p>
          <a:p>
            <a:pPr indent="-311150" lvl="0" marL="457200" rtl="0" algn="l">
              <a:lnSpc>
                <a:spcPct val="100000"/>
              </a:lnSpc>
              <a:spcBef>
                <a:spcPts val="0"/>
              </a:spcBef>
              <a:spcAft>
                <a:spcPts val="0"/>
              </a:spcAft>
              <a:buSzPts val="1300"/>
              <a:buChar char="●"/>
            </a:pPr>
            <a:r>
              <a:rPr lang="en" sz="1300"/>
              <a:t>Turns / straight line distances accurate</a:t>
            </a:r>
            <a:endParaRPr sz="1300"/>
          </a:p>
          <a:p>
            <a:pPr indent="-311150" lvl="0" marL="457200" rtl="0" algn="l">
              <a:lnSpc>
                <a:spcPct val="100000"/>
              </a:lnSpc>
              <a:spcBef>
                <a:spcPts val="0"/>
              </a:spcBef>
              <a:spcAft>
                <a:spcPts val="0"/>
              </a:spcAft>
              <a:buSzPts val="1300"/>
              <a:buChar char="●"/>
            </a:pPr>
            <a:r>
              <a:rPr lang="en" sz="1300"/>
              <a:t>Much more powerful - allows you to change things Spike dreams of doing</a:t>
            </a:r>
            <a:endParaRPr sz="1300"/>
          </a:p>
          <a:p>
            <a:pPr indent="-311150" lvl="0" marL="457200" rtl="0" algn="l">
              <a:lnSpc>
                <a:spcPct val="100000"/>
              </a:lnSpc>
              <a:spcBef>
                <a:spcPts val="0"/>
              </a:spcBef>
              <a:spcAft>
                <a:spcPts val="0"/>
              </a:spcAft>
              <a:buSzPts val="1300"/>
              <a:buChar char="●"/>
            </a:pPr>
            <a:r>
              <a:rPr lang="en" sz="1300"/>
              <a:t>Tricky to install</a:t>
            </a:r>
            <a:endParaRPr sz="1300"/>
          </a:p>
          <a:p>
            <a:pPr indent="-311150" lvl="0" marL="457200" rtl="0" algn="l">
              <a:lnSpc>
                <a:spcPct val="100000"/>
              </a:lnSpc>
              <a:spcBef>
                <a:spcPts val="0"/>
              </a:spcBef>
              <a:spcAft>
                <a:spcPts val="0"/>
              </a:spcAft>
              <a:buSzPts val="1300"/>
              <a:buChar char="●"/>
            </a:pPr>
            <a:r>
              <a:rPr lang="en" sz="1300"/>
              <a:t>Steep learning curve in terms of coding the entire system</a:t>
            </a:r>
            <a:endParaRPr sz="1300"/>
          </a:p>
        </p:txBody>
      </p:sp>
      <p:pic>
        <p:nvPicPr>
          <p:cNvPr id="464" name="Google Shape;464;p48"/>
          <p:cNvPicPr preferRelativeResize="0"/>
          <p:nvPr/>
        </p:nvPicPr>
        <p:blipFill>
          <a:blip r:embed="rId4">
            <a:alphaModFix/>
          </a:blip>
          <a:stretch>
            <a:fillRect/>
          </a:stretch>
        </p:blipFill>
        <p:spPr>
          <a:xfrm>
            <a:off x="5096450" y="596800"/>
            <a:ext cx="608401" cy="608401"/>
          </a:xfrm>
          <a:prstGeom prst="rect">
            <a:avLst/>
          </a:prstGeom>
          <a:noFill/>
          <a:ln>
            <a:noFill/>
          </a:ln>
        </p:spPr>
      </p:pic>
      <p:cxnSp>
        <p:nvCxnSpPr>
          <p:cNvPr id="465" name="Google Shape;465;p48"/>
          <p:cNvCxnSpPr/>
          <p:nvPr/>
        </p:nvCxnSpPr>
        <p:spPr>
          <a:xfrm>
            <a:off x="4568575" y="571075"/>
            <a:ext cx="0" cy="3999300"/>
          </a:xfrm>
          <a:prstGeom prst="straightConnector1">
            <a:avLst/>
          </a:prstGeom>
          <a:noFill/>
          <a:ln cap="flat" cmpd="sng" w="9525">
            <a:solidFill>
              <a:schemeClr val="dk2"/>
            </a:solidFill>
            <a:prstDash val="solid"/>
            <a:round/>
            <a:headEnd len="med" w="med" type="none"/>
            <a:tailEnd len="med" w="med" type="none"/>
          </a:ln>
        </p:spPr>
      </p:cxnSp>
      <p:sp>
        <p:nvSpPr>
          <p:cNvPr id="466" name="Google Shape;466;p48"/>
          <p:cNvSpPr txBox="1"/>
          <p:nvPr>
            <p:ph type="title"/>
          </p:nvPr>
        </p:nvSpPr>
        <p:spPr>
          <a:xfrm>
            <a:off x="5843600" y="596800"/>
            <a:ext cx="28236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Spike</a:t>
            </a:r>
            <a:endParaRPr/>
          </a:p>
        </p:txBody>
      </p:sp>
      <p:sp>
        <p:nvSpPr>
          <p:cNvPr id="467" name="Google Shape;467;p48"/>
          <p:cNvSpPr txBox="1"/>
          <p:nvPr>
            <p:ph idx="4294967295" type="subTitle"/>
          </p:nvPr>
        </p:nvSpPr>
        <p:spPr>
          <a:xfrm>
            <a:off x="5000300" y="1401575"/>
            <a:ext cx="3543600" cy="699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Easier for beginners and no complicated install</a:t>
            </a:r>
            <a:endParaRPr sz="1800"/>
          </a:p>
        </p:txBody>
      </p:sp>
      <p:sp>
        <p:nvSpPr>
          <p:cNvPr id="468" name="Google Shape;468;p48"/>
          <p:cNvSpPr txBox="1"/>
          <p:nvPr>
            <p:ph idx="4294967295" type="body"/>
          </p:nvPr>
        </p:nvSpPr>
        <p:spPr>
          <a:xfrm>
            <a:off x="5000300" y="2100875"/>
            <a:ext cx="3543600" cy="25302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sz="1300"/>
              <a:t>Default software / firmware package</a:t>
            </a:r>
            <a:endParaRPr sz="1300"/>
          </a:p>
          <a:p>
            <a:pPr indent="-311150" lvl="0" marL="457200" rtl="0" algn="l">
              <a:lnSpc>
                <a:spcPct val="100000"/>
              </a:lnSpc>
              <a:spcBef>
                <a:spcPts val="0"/>
              </a:spcBef>
              <a:spcAft>
                <a:spcPts val="0"/>
              </a:spcAft>
              <a:buSzPts val="1300"/>
              <a:buChar char="●"/>
            </a:pPr>
            <a:r>
              <a:rPr lang="en" sz="1300"/>
              <a:t>Blocks based</a:t>
            </a:r>
            <a:endParaRPr sz="1300"/>
          </a:p>
          <a:p>
            <a:pPr indent="-311150" lvl="0" marL="457200" rtl="0" algn="l">
              <a:lnSpc>
                <a:spcPct val="100000"/>
              </a:lnSpc>
              <a:spcBef>
                <a:spcPts val="0"/>
              </a:spcBef>
              <a:spcAft>
                <a:spcPts val="0"/>
              </a:spcAft>
              <a:buSzPts val="1300"/>
              <a:buChar char="●"/>
            </a:pPr>
            <a:r>
              <a:rPr lang="en" sz="1300"/>
              <a:t>Easy to learn</a:t>
            </a:r>
            <a:endParaRPr sz="1300"/>
          </a:p>
          <a:p>
            <a:pPr indent="-311150" lvl="0" marL="457200" rtl="0" algn="l">
              <a:lnSpc>
                <a:spcPct val="100000"/>
              </a:lnSpc>
              <a:spcBef>
                <a:spcPts val="0"/>
              </a:spcBef>
              <a:spcAft>
                <a:spcPts val="0"/>
              </a:spcAft>
              <a:buSzPts val="1300"/>
              <a:buChar char="●"/>
            </a:pPr>
            <a:r>
              <a:rPr lang="en" sz="1300"/>
              <a:t>Built-in menu system </a:t>
            </a:r>
            <a:endParaRPr sz="1300"/>
          </a:p>
          <a:p>
            <a:pPr indent="-311150" lvl="0" marL="457200" rtl="0" algn="l">
              <a:lnSpc>
                <a:spcPct val="100000"/>
              </a:lnSpc>
              <a:spcBef>
                <a:spcPts val="0"/>
              </a:spcBef>
              <a:spcAft>
                <a:spcPts val="0"/>
              </a:spcAft>
              <a:buSzPts val="1300"/>
              <a:buChar char="●"/>
            </a:pPr>
            <a:r>
              <a:rPr lang="en" sz="1300"/>
              <a:t>Very hard to backup codes / share code to other devices</a:t>
            </a:r>
            <a:endParaRPr sz="1300"/>
          </a:p>
          <a:p>
            <a:pPr indent="-311150" lvl="0" marL="457200" rtl="0" algn="l">
              <a:lnSpc>
                <a:spcPct val="100000"/>
              </a:lnSpc>
              <a:spcBef>
                <a:spcPts val="0"/>
              </a:spcBef>
              <a:spcAft>
                <a:spcPts val="0"/>
              </a:spcAft>
              <a:buSzPts val="1300"/>
              <a:buChar char="●"/>
            </a:pPr>
            <a:r>
              <a:rPr lang="en" sz="1300"/>
              <a:t>No gyro support by default</a:t>
            </a:r>
            <a:endParaRPr sz="1300"/>
          </a:p>
          <a:p>
            <a:pPr indent="-311150" lvl="0" marL="457200" rtl="0" algn="l">
              <a:lnSpc>
                <a:spcPct val="100000"/>
              </a:lnSpc>
              <a:spcBef>
                <a:spcPts val="0"/>
              </a:spcBef>
              <a:spcAft>
                <a:spcPts val="0"/>
              </a:spcAft>
              <a:buSzPts val="1300"/>
              <a:buChar char="●"/>
            </a:pPr>
            <a:r>
              <a:rPr lang="en" sz="1300"/>
              <a:t>Can’t import code from other runs / setup scripts</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9"/>
          <p:cNvSpPr txBox="1"/>
          <p:nvPr>
            <p:ph type="title"/>
          </p:nvPr>
        </p:nvSpPr>
        <p:spPr>
          <a:xfrm>
            <a:off x="452575" y="596800"/>
            <a:ext cx="5500500" cy="12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 Development</a:t>
            </a:r>
            <a:endParaRPr/>
          </a:p>
        </p:txBody>
      </p:sp>
      <p:sp>
        <p:nvSpPr>
          <p:cNvPr id="474" name="Google Shape;474;p49"/>
          <p:cNvSpPr txBox="1"/>
          <p:nvPr>
            <p:ph idx="1" type="subTitle"/>
          </p:nvPr>
        </p:nvSpPr>
        <p:spPr>
          <a:xfrm>
            <a:off x="6145900" y="154695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2025</a:t>
            </a:r>
            <a:endParaRPr/>
          </a:p>
        </p:txBody>
      </p:sp>
      <p:sp>
        <p:nvSpPr>
          <p:cNvPr id="475" name="Google Shape;475;p49"/>
          <p:cNvSpPr txBox="1"/>
          <p:nvPr>
            <p:ph idx="2" type="body"/>
          </p:nvPr>
        </p:nvSpPr>
        <p:spPr>
          <a:xfrm>
            <a:off x="6145900" y="190633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In our opinion, this is our best robot yet, with much improved connectors and body shape</a:t>
            </a:r>
            <a:endParaRPr/>
          </a:p>
          <a:p>
            <a:pPr indent="0" lvl="0" marL="0" rtl="0" algn="l">
              <a:spcBef>
                <a:spcPts val="0"/>
              </a:spcBef>
              <a:spcAft>
                <a:spcPts val="0"/>
              </a:spcAft>
              <a:buNone/>
            </a:pPr>
            <a:r>
              <a:t/>
            </a:r>
            <a:endParaRPr/>
          </a:p>
        </p:txBody>
      </p:sp>
      <p:sp>
        <p:nvSpPr>
          <p:cNvPr id="476" name="Google Shape;476;p49"/>
          <p:cNvSpPr txBox="1"/>
          <p:nvPr>
            <p:ph idx="3" type="subTitle"/>
          </p:nvPr>
        </p:nvSpPr>
        <p:spPr>
          <a:xfrm>
            <a:off x="3459850" y="154695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2024</a:t>
            </a:r>
            <a:endParaRPr/>
          </a:p>
        </p:txBody>
      </p:sp>
      <p:sp>
        <p:nvSpPr>
          <p:cNvPr id="477" name="Google Shape;477;p49"/>
          <p:cNvSpPr txBox="1"/>
          <p:nvPr>
            <p:ph idx="4" type="body"/>
          </p:nvPr>
        </p:nvSpPr>
        <p:spPr>
          <a:xfrm>
            <a:off x="3494250" y="1906350"/>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Much </a:t>
            </a:r>
            <a:r>
              <a:rPr lang="en"/>
              <a:t>bigger</a:t>
            </a:r>
            <a:r>
              <a:rPr lang="en"/>
              <a:t> robot but still had stability issues and sensors ended up not being usable</a:t>
            </a:r>
            <a:endParaRPr/>
          </a:p>
        </p:txBody>
      </p:sp>
      <p:sp>
        <p:nvSpPr>
          <p:cNvPr id="478" name="Google Shape;478;p49"/>
          <p:cNvSpPr txBox="1"/>
          <p:nvPr>
            <p:ph idx="5" type="subTitle"/>
          </p:nvPr>
        </p:nvSpPr>
        <p:spPr>
          <a:xfrm>
            <a:off x="842600" y="154695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2023</a:t>
            </a:r>
            <a:endParaRPr/>
          </a:p>
        </p:txBody>
      </p:sp>
      <p:sp>
        <p:nvSpPr>
          <p:cNvPr id="479" name="Google Shape;479;p49"/>
          <p:cNvSpPr txBox="1"/>
          <p:nvPr>
            <p:ph idx="6" type="body"/>
          </p:nvPr>
        </p:nvSpPr>
        <p:spPr>
          <a:xfrm>
            <a:off x="842600" y="190633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Our first Spike Prime robot, not very stable and only one attachment motor</a:t>
            </a:r>
            <a:endParaRPr/>
          </a:p>
        </p:txBody>
      </p:sp>
      <p:sp>
        <p:nvSpPr>
          <p:cNvPr id="480" name="Google Shape;480;p4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481" name="Google Shape;481;p49"/>
          <p:cNvCxnSpPr/>
          <p:nvPr/>
        </p:nvCxnSpPr>
        <p:spPr>
          <a:xfrm flipH="1">
            <a:off x="3251413" y="2011293"/>
            <a:ext cx="5100" cy="2222700"/>
          </a:xfrm>
          <a:prstGeom prst="straightConnector1">
            <a:avLst/>
          </a:prstGeom>
          <a:noFill/>
          <a:ln cap="flat" cmpd="sng" w="9525">
            <a:solidFill>
              <a:schemeClr val="accent6"/>
            </a:solidFill>
            <a:prstDash val="solid"/>
            <a:round/>
            <a:headEnd len="med" w="med" type="none"/>
            <a:tailEnd len="med" w="med" type="none"/>
          </a:ln>
        </p:spPr>
      </p:cxnSp>
      <p:pic>
        <p:nvPicPr>
          <p:cNvPr id="482" name="Google Shape;482;p49"/>
          <p:cNvPicPr preferRelativeResize="0"/>
          <p:nvPr/>
        </p:nvPicPr>
        <p:blipFill>
          <a:blip r:embed="rId3">
            <a:alphaModFix/>
          </a:blip>
          <a:stretch>
            <a:fillRect/>
          </a:stretch>
        </p:blipFill>
        <p:spPr>
          <a:xfrm>
            <a:off x="971675" y="2662491"/>
            <a:ext cx="1892851" cy="1892851"/>
          </a:xfrm>
          <a:prstGeom prst="rect">
            <a:avLst/>
          </a:prstGeom>
          <a:noFill/>
          <a:ln>
            <a:noFill/>
          </a:ln>
        </p:spPr>
      </p:pic>
      <p:pic>
        <p:nvPicPr>
          <p:cNvPr id="483" name="Google Shape;483;p49"/>
          <p:cNvPicPr preferRelativeResize="0"/>
          <p:nvPr/>
        </p:nvPicPr>
        <p:blipFill>
          <a:blip r:embed="rId4">
            <a:alphaModFix/>
          </a:blip>
          <a:stretch>
            <a:fillRect/>
          </a:stretch>
        </p:blipFill>
        <p:spPr>
          <a:xfrm>
            <a:off x="3623975" y="2662514"/>
            <a:ext cx="1892849" cy="1892823"/>
          </a:xfrm>
          <a:prstGeom prst="rect">
            <a:avLst/>
          </a:prstGeom>
          <a:noFill/>
          <a:ln>
            <a:noFill/>
          </a:ln>
        </p:spPr>
      </p:pic>
      <p:pic>
        <p:nvPicPr>
          <p:cNvPr id="484" name="Google Shape;484;p49"/>
          <p:cNvPicPr preferRelativeResize="0"/>
          <p:nvPr/>
        </p:nvPicPr>
        <p:blipFill>
          <a:blip r:embed="rId5">
            <a:alphaModFix/>
          </a:blip>
          <a:stretch>
            <a:fillRect/>
          </a:stretch>
        </p:blipFill>
        <p:spPr>
          <a:xfrm flipH="1">
            <a:off x="6256824" y="2644500"/>
            <a:ext cx="1928851" cy="1928851"/>
          </a:xfrm>
          <a:prstGeom prst="rect">
            <a:avLst/>
          </a:prstGeom>
          <a:noFill/>
          <a:ln>
            <a:noFill/>
          </a:ln>
        </p:spPr>
      </p:pic>
      <p:sp>
        <p:nvSpPr>
          <p:cNvPr id="485" name="Google Shape;485;p49"/>
          <p:cNvSpPr/>
          <p:nvPr/>
        </p:nvSpPr>
        <p:spPr>
          <a:xfrm>
            <a:off x="420875" y="4601375"/>
            <a:ext cx="2339700" cy="45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86" name="Google Shape;486;p49"/>
          <p:cNvCxnSpPr/>
          <p:nvPr/>
        </p:nvCxnSpPr>
        <p:spPr>
          <a:xfrm flipH="1">
            <a:off x="5884263" y="2011293"/>
            <a:ext cx="5100" cy="22227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